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89" r:id="rId15"/>
    <p:sldId id="271" r:id="rId16"/>
    <p:sldId id="272" r:id="rId17"/>
    <p:sldId id="273" r:id="rId18"/>
    <p:sldId id="276" r:id="rId19"/>
    <p:sldId id="290" r:id="rId20"/>
    <p:sldId id="291" r:id="rId21"/>
    <p:sldId id="285" r:id="rId22"/>
    <p:sldId id="286" r:id="rId23"/>
    <p:sldId id="287" r:id="rId24"/>
    <p:sldId id="288" r:id="rId25"/>
    <p:sldId id="260"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5" autoAdjust="0"/>
    <p:restoredTop sz="86374"/>
  </p:normalViewPr>
  <p:slideViewPr>
    <p:cSldViewPr snapToGrid="0" showGuides="1">
      <p:cViewPr varScale="1">
        <p:scale>
          <a:sx n="70" d="100"/>
          <a:sy n="70" d="100"/>
        </p:scale>
        <p:origin x="356" y="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2025/1/14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大赛ppt模版 拷贝"/>
          <p:cNvPicPr>
            <a:picLocks noChangeAspect="1"/>
          </p:cNvPicPr>
          <p:nvPr userDrawn="1"/>
        </p:nvPicPr>
        <p:blipFill>
          <a:blip r:embed="rId2"/>
          <a:stretch>
            <a:fillRect/>
          </a:stretch>
        </p:blipFill>
        <p:spPr>
          <a:xfrm>
            <a:off x="0" y="0"/>
            <a:ext cx="12192000" cy="6858000"/>
          </a:xfrm>
          <a:prstGeom prst="rect">
            <a:avLst/>
          </a:prstGeom>
        </p:spPr>
      </p:pic>
      <p:sp>
        <p:nvSpPr>
          <p:cNvPr id="8" name="标题 7"/>
          <p:cNvSpPr>
            <a:spLocks noGrp="1"/>
          </p:cNvSpPr>
          <p:nvPr>
            <p:ph type="ctrTitle"/>
          </p:nvPr>
        </p:nvSpPr>
        <p:spPr>
          <a:xfrm>
            <a:off x="-47348" y="3359964"/>
            <a:ext cx="12286695" cy="1929602"/>
          </a:xfrm>
        </p:spPr>
        <p:txBody>
          <a:bodyPr anchor="ctr">
            <a:normAutofit/>
          </a:bodyPr>
          <a:lstStyle>
            <a:lvl1pPr algn="ctr">
              <a:defRPr sz="3600" b="1">
                <a:solidFill>
                  <a:schemeClr val="tx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
        <p:nvSpPr>
          <p:cNvPr id="9" name="副标题 8"/>
          <p:cNvSpPr>
            <a:spLocks noGrp="1"/>
          </p:cNvSpPr>
          <p:nvPr>
            <p:ph type="subTitle" idx="1"/>
          </p:nvPr>
        </p:nvSpPr>
        <p:spPr>
          <a:xfrm>
            <a:off x="148" y="5289566"/>
            <a:ext cx="12192000" cy="1655762"/>
          </a:xfrm>
        </p:spPr>
        <p:txBody>
          <a:bodyPr anchor="ctr">
            <a:normAutofit/>
          </a:bodyPr>
          <a:lstStyle>
            <a:lvl1pPr marL="0" indent="0" algn="ctr">
              <a:buNone/>
              <a:defRPr sz="2400">
                <a:solidFill>
                  <a:schemeClr val="tx1"/>
                </a:solidFill>
                <a:latin typeface="思源黑体 CN Bold" panose="020B0800000000000000" pitchFamily="34" charset="-122"/>
                <a:ea typeface="思源黑体 CN Bold" panose="020B08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图片 2" descr="大赛ppt模版-目录 拷贝"/>
          <p:cNvPicPr>
            <a:picLocks noChangeAspect="1"/>
          </p:cNvPicPr>
          <p:nvPr userDrawn="1"/>
        </p:nvPicPr>
        <p:blipFill>
          <a:blip r:embed="rId2"/>
          <a:stretch>
            <a:fillRect/>
          </a:stretch>
        </p:blipFill>
        <p:spPr>
          <a:xfrm>
            <a:off x="0" y="0"/>
            <a:ext cx="12192000" cy="6858000"/>
          </a:xfrm>
          <a:prstGeom prst="rect">
            <a:avLst/>
          </a:prstGeom>
        </p:spPr>
      </p:pic>
      <p:sp>
        <p:nvSpPr>
          <p:cNvPr id="8" name="内容占位符 7"/>
          <p:cNvSpPr>
            <a:spLocks noGrp="1"/>
          </p:cNvSpPr>
          <p:nvPr>
            <p:ph idx="1"/>
          </p:nvPr>
        </p:nvSpPr>
        <p:spPr>
          <a:xfrm>
            <a:off x="2465705" y="2153285"/>
            <a:ext cx="8848090" cy="4430395"/>
          </a:xfrm>
        </p:spPr>
        <p:txBody>
          <a:bodyPr>
            <a:normAutofit/>
          </a:bodyPr>
          <a:lstStyle>
            <a:lvl1pPr>
              <a:defRPr sz="1800">
                <a:solidFill>
                  <a:schemeClr val="tx1"/>
                </a:solidFill>
                <a:latin typeface="思源黑体 CN Bold" panose="020B0800000000000000" pitchFamily="34" charset="-122"/>
                <a:ea typeface="思源黑体 CN Bold" panose="020B0800000000000000" pitchFamily="34" charset="-122"/>
              </a:defRPr>
            </a:lvl1pPr>
            <a:lvl2pPr>
              <a:defRPr sz="1800">
                <a:solidFill>
                  <a:schemeClr val="tx1"/>
                </a:solidFill>
                <a:latin typeface="思源黑体 CN Bold" panose="020B0800000000000000" pitchFamily="34" charset="-122"/>
                <a:ea typeface="思源黑体 CN Bold" panose="020B0800000000000000" pitchFamily="34" charset="-122"/>
              </a:defRPr>
            </a:lvl2pPr>
            <a:lvl3pPr>
              <a:defRPr sz="1800">
                <a:solidFill>
                  <a:schemeClr val="tx1"/>
                </a:solidFill>
                <a:latin typeface="思源黑体 CN Bold" panose="020B0800000000000000" pitchFamily="34" charset="-122"/>
                <a:ea typeface="思源黑体 CN Bold" panose="020B0800000000000000" pitchFamily="34" charset="-122"/>
              </a:defRPr>
            </a:lvl3pPr>
            <a:lvl4pPr>
              <a:defRPr sz="1800">
                <a:solidFill>
                  <a:schemeClr val="tx1"/>
                </a:solidFill>
                <a:latin typeface="思源黑体 CN Bold" panose="020B0800000000000000" pitchFamily="34" charset="-122"/>
                <a:ea typeface="思源黑体 CN Bold" panose="020B0800000000000000" pitchFamily="34" charset="-122"/>
              </a:defRPr>
            </a:lvl4pPr>
            <a:lvl5pPr>
              <a:defRPr sz="1800">
                <a:solidFill>
                  <a:schemeClr val="tx1"/>
                </a:solidFill>
                <a:latin typeface="思源黑体 CN Bold" panose="020B0800000000000000" pitchFamily="34" charset="-122"/>
                <a:ea typeface="思源黑体 CN Bold" panose="020B0800000000000000"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9" name="标题 8"/>
          <p:cNvSpPr>
            <a:spLocks noGrp="1"/>
          </p:cNvSpPr>
          <p:nvPr>
            <p:ph type="ctrTitle" hasCustomPrompt="1"/>
          </p:nvPr>
        </p:nvSpPr>
        <p:spPr>
          <a:xfrm>
            <a:off x="1046480" y="790575"/>
            <a:ext cx="3354705" cy="725805"/>
          </a:xfrm>
        </p:spPr>
        <p:txBody>
          <a:bodyPr anchor="ctr">
            <a:noAutofit/>
          </a:bodyPr>
          <a:lstStyle>
            <a:lvl1pPr algn="l">
              <a:defRPr sz="5400" b="0">
                <a:solidFill>
                  <a:schemeClr val="tx1"/>
                </a:solidFill>
                <a:latin typeface="Source Han Sans CN Medium" panose="020B0200000000000000" charset="-122"/>
                <a:ea typeface="Source Han Sans CN Medium" panose="020B0200000000000000" charset="-122"/>
              </a:defRPr>
            </a:lvl1pPr>
          </a:lstStyle>
          <a:p>
            <a:r>
              <a:rPr kumimoji="1" lang="zh-CN" altLang="en-US" dirty="0"/>
              <a:t>目录</a:t>
            </a:r>
          </a:p>
        </p:txBody>
      </p:sp>
      <p:sp>
        <p:nvSpPr>
          <p:cNvPr id="10" name="标题 8"/>
          <p:cNvSpPr>
            <a:spLocks noGrp="1"/>
          </p:cNvSpPr>
          <p:nvPr userDrawn="1"/>
        </p:nvSpPr>
        <p:spPr>
          <a:xfrm>
            <a:off x="1236345" y="1411605"/>
            <a:ext cx="1746250" cy="557530"/>
          </a:xfrm>
          <a:prstGeom prst="rect">
            <a:avLst/>
          </a:prstGeom>
        </p:spPr>
        <p:txBody>
          <a:bodyPr vert="horz" lIns="91440" tIns="45720" rIns="91440" bIns="45720" rtlCol="0" anchor="ctr">
            <a:noAutofit/>
          </a:bodyPr>
          <a:lstStyle>
            <a:lvl1pPr algn="l">
              <a:defRPr sz="4800" b="0">
                <a:solidFill>
                  <a:schemeClr val="tx1"/>
                </a:solidFill>
                <a:latin typeface="Source Han Sans CN Regular" panose="020B0200000000000000" charset="-122"/>
                <a:ea typeface="Source Han Sans CN Regular" panose="020B0200000000000000" charset="-122"/>
              </a:defRPr>
            </a:lvl1pPr>
          </a:lstStyle>
          <a:p>
            <a:r>
              <a:rPr kumimoji="1" lang="en-US" altLang="zh-CN" sz="2000" dirty="0"/>
              <a:t>contents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大赛ppt模版-内文 拷贝"/>
          <p:cNvPicPr>
            <a:picLocks noChangeAspect="1"/>
          </p:cNvPicPr>
          <p:nvPr userDrawn="1"/>
        </p:nvPicPr>
        <p:blipFill>
          <a:blip r:embed="rId2"/>
          <a:stretch>
            <a:fillRect/>
          </a:stretch>
        </p:blipFill>
        <p:spPr>
          <a:xfrm>
            <a:off x="0" y="0"/>
            <a:ext cx="12192000" cy="6858000"/>
          </a:xfrm>
          <a:prstGeom prst="rect">
            <a:avLst/>
          </a:prstGeom>
        </p:spPr>
      </p:pic>
      <p:sp>
        <p:nvSpPr>
          <p:cNvPr id="8" name="标题 7"/>
          <p:cNvSpPr>
            <a:spLocks noGrp="1"/>
          </p:cNvSpPr>
          <p:nvPr>
            <p:ph type="ctrTitle"/>
          </p:nvPr>
        </p:nvSpPr>
        <p:spPr>
          <a:xfrm>
            <a:off x="376555" y="331470"/>
            <a:ext cx="11942445" cy="688975"/>
          </a:xfrm>
        </p:spPr>
        <p:txBody>
          <a:bodyPr anchor="ctr">
            <a:normAutofit/>
          </a:bodyPr>
          <a:lstStyle>
            <a:lvl1pPr algn="l">
              <a:defRPr sz="2800" b="1">
                <a:solidFill>
                  <a:schemeClr val="tx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4" name="图片 3" descr="大赛ppt模版-内文 拷贝"/>
          <p:cNvPicPr>
            <a:picLocks noChangeAspect="1"/>
          </p:cNvPicPr>
          <p:nvPr userDrawn="1"/>
        </p:nvPicPr>
        <p:blipFill>
          <a:blip r:embed="rId2"/>
          <a:stretch>
            <a:fillRect/>
          </a:stretch>
        </p:blipFill>
        <p:spPr>
          <a:xfrm>
            <a:off x="0" y="0"/>
            <a:ext cx="12192000" cy="6858000"/>
          </a:xfrm>
          <a:prstGeom prst="rect">
            <a:avLst/>
          </a:prstGeom>
        </p:spPr>
      </p:pic>
      <p:sp>
        <p:nvSpPr>
          <p:cNvPr id="8" name="标题 7"/>
          <p:cNvSpPr>
            <a:spLocks noGrp="1"/>
          </p:cNvSpPr>
          <p:nvPr>
            <p:ph type="ctrTitle"/>
          </p:nvPr>
        </p:nvSpPr>
        <p:spPr>
          <a:xfrm>
            <a:off x="376555" y="331470"/>
            <a:ext cx="11942445" cy="688975"/>
          </a:xfrm>
        </p:spPr>
        <p:txBody>
          <a:bodyPr anchor="ctr">
            <a:normAutofit/>
          </a:bodyPr>
          <a:lstStyle>
            <a:lvl1pPr algn="l">
              <a:defRPr sz="2800" b="1">
                <a:solidFill>
                  <a:schemeClr val="tx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
        <p:nvSpPr>
          <p:cNvPr id="3" name="内容占位符 2"/>
          <p:cNvSpPr>
            <a:spLocks noGrp="1"/>
          </p:cNvSpPr>
          <p:nvPr>
            <p:ph idx="1"/>
          </p:nvPr>
        </p:nvSpPr>
        <p:spPr>
          <a:xfrm>
            <a:off x="376780" y="1426500"/>
            <a:ext cx="11817549" cy="4873625"/>
          </a:xfrm>
        </p:spPr>
        <p:txBody>
          <a:bodyPr>
            <a:normAutofit/>
          </a:bodyPr>
          <a:lstStyle>
            <a:lvl1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1pPr>
            <a:lvl2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2pPr>
            <a:lvl3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3pPr>
            <a:lvl4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4pPr>
            <a:lvl5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节标题">
    <p:spTree>
      <p:nvGrpSpPr>
        <p:cNvPr id="1" name=""/>
        <p:cNvGrpSpPr/>
        <p:nvPr/>
      </p:nvGrpSpPr>
      <p:grpSpPr>
        <a:xfrm>
          <a:off x="0" y="0"/>
          <a:ext cx="0" cy="0"/>
          <a:chOff x="0" y="0"/>
          <a:chExt cx="0" cy="0"/>
        </a:xfrm>
      </p:grpSpPr>
      <p:pic>
        <p:nvPicPr>
          <p:cNvPr id="2" name="图片 1" descr="大赛ppt模版-内文 拷贝"/>
          <p:cNvPicPr>
            <a:picLocks noChangeAspect="1"/>
          </p:cNvPicPr>
          <p:nvPr userDrawn="1"/>
        </p:nvPicPr>
        <p:blipFill>
          <a:blip r:embed="rId2"/>
          <a:srcRect t="2185" b="81222"/>
          <a:stretch>
            <a:fillRect/>
          </a:stretch>
        </p:blipFill>
        <p:spPr>
          <a:xfrm>
            <a:off x="0" y="0"/>
            <a:ext cx="12192000" cy="1137920"/>
          </a:xfrm>
          <a:prstGeom prst="rect">
            <a:avLst/>
          </a:prstGeom>
        </p:spPr>
      </p:pic>
      <p:sp>
        <p:nvSpPr>
          <p:cNvPr id="8" name="标题 7"/>
          <p:cNvSpPr>
            <a:spLocks noGrp="1"/>
          </p:cNvSpPr>
          <p:nvPr>
            <p:ph type="ctrTitle"/>
          </p:nvPr>
        </p:nvSpPr>
        <p:spPr>
          <a:xfrm>
            <a:off x="376555" y="266700"/>
            <a:ext cx="11942445" cy="688975"/>
          </a:xfrm>
        </p:spPr>
        <p:txBody>
          <a:bodyPr anchor="ctr">
            <a:normAutofit/>
          </a:bodyPr>
          <a:lstStyle>
            <a:lvl1pPr algn="l">
              <a:defRPr sz="2800" b="1">
                <a:solidFill>
                  <a:schemeClr val="tx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
        <p:nvSpPr>
          <p:cNvPr id="3" name="内容占位符 2"/>
          <p:cNvSpPr>
            <a:spLocks noGrp="1"/>
          </p:cNvSpPr>
          <p:nvPr>
            <p:ph idx="1"/>
          </p:nvPr>
        </p:nvSpPr>
        <p:spPr>
          <a:xfrm>
            <a:off x="376780" y="1617000"/>
            <a:ext cx="11817549" cy="4873625"/>
          </a:xfrm>
        </p:spPr>
        <p:txBody>
          <a:bodyPr>
            <a:normAutofit/>
          </a:bodyPr>
          <a:lstStyle>
            <a:lvl1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1pPr>
            <a:lvl2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2pPr>
            <a:lvl3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3pPr>
            <a:lvl4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4pPr>
            <a:lvl5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2" name="图片 1" descr="大赛ppt模版-内文 拷贝"/>
          <p:cNvPicPr>
            <a:picLocks noChangeAspect="1"/>
          </p:cNvPicPr>
          <p:nvPr userDrawn="1"/>
        </p:nvPicPr>
        <p:blipFill>
          <a:blip r:embed="rId2"/>
          <a:srcRect t="2185" b="81222"/>
          <a:stretch>
            <a:fillRect/>
          </a:stretch>
        </p:blipFill>
        <p:spPr>
          <a:xfrm>
            <a:off x="0" y="0"/>
            <a:ext cx="12192000" cy="1137920"/>
          </a:xfrm>
          <a:prstGeom prst="rect">
            <a:avLst/>
          </a:prstGeom>
        </p:spPr>
      </p:pic>
      <p:sp>
        <p:nvSpPr>
          <p:cNvPr id="8" name="标题 7"/>
          <p:cNvSpPr>
            <a:spLocks noGrp="1"/>
          </p:cNvSpPr>
          <p:nvPr>
            <p:ph type="ctrTitle"/>
          </p:nvPr>
        </p:nvSpPr>
        <p:spPr>
          <a:xfrm>
            <a:off x="376555" y="428625"/>
            <a:ext cx="11942445" cy="688975"/>
          </a:xfrm>
        </p:spPr>
        <p:txBody>
          <a:bodyPr anchor="ctr">
            <a:normAutofit/>
          </a:bodyPr>
          <a:lstStyle>
            <a:lvl1pPr algn="l">
              <a:defRPr sz="2800" b="1">
                <a:solidFill>
                  <a:schemeClr val="tx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大赛ppt模版--封底 拷贝"/>
          <p:cNvPicPr>
            <a:picLocks noChangeAspect="1"/>
          </p:cNvPicPr>
          <p:nvPr userDrawn="1"/>
        </p:nvPicPr>
        <p:blipFill>
          <a:blip r:embed="rId2"/>
          <a:stretch>
            <a:fillRect/>
          </a:stretch>
        </p:blipFill>
        <p:spPr>
          <a:xfrm>
            <a:off x="0" y="0"/>
            <a:ext cx="12192000" cy="6858000"/>
          </a:xfrm>
          <a:prstGeom prst="rect">
            <a:avLst/>
          </a:prstGeom>
        </p:spPr>
      </p:pic>
      <p:sp>
        <p:nvSpPr>
          <p:cNvPr id="6" name="文本占位符 5"/>
          <p:cNvSpPr>
            <a:spLocks noGrp="1"/>
          </p:cNvSpPr>
          <p:nvPr>
            <p:ph type="body" sz="quarter" idx="3" hasCustomPrompt="1"/>
          </p:nvPr>
        </p:nvSpPr>
        <p:spPr>
          <a:xfrm>
            <a:off x="0" y="2605292"/>
            <a:ext cx="12109142" cy="823912"/>
          </a:xfrm>
        </p:spPr>
        <p:txBody>
          <a:bodyPr anchor="ctr">
            <a:noAutofit/>
          </a:bodyPr>
          <a:lstStyle>
            <a:lvl1pPr marL="0" indent="0" algn="ctr">
              <a:lnSpc>
                <a:spcPct val="150000"/>
              </a:lnSpc>
              <a:buNone/>
              <a:defRPr sz="4800" b="1">
                <a:solidFill>
                  <a:schemeClr val="tx1"/>
                </a:solidFill>
                <a:latin typeface="思源黑体 CN Bold" panose="020B0800000000000000" pitchFamily="34" charset="-122"/>
                <a:ea typeface="思源黑体 CN Bold" panose="020B08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感谢聆听</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2025/1/14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2025/1/14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6020202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6020202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image" Target="../media/image45.sv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jettycoffee.c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ettycoffee.cn/"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5454015"/>
            <a:ext cx="12192000" cy="1198245"/>
          </a:xfrm>
        </p:spPr>
        <p:txBody>
          <a:bodyPr/>
          <a:lstStyle/>
          <a:p>
            <a:r>
              <a:rPr lang="zh-CN" altLang="en-US" dirty="0">
                <a:solidFill>
                  <a:schemeClr val="tx1"/>
                </a:solidFill>
              </a:rPr>
              <a:t>演讲人：蒙贤熠</a:t>
            </a:r>
            <a:endParaRPr lang="en-US" altLang="zh-CN" dirty="0">
              <a:solidFill>
                <a:schemeClr val="tx1"/>
              </a:solidFill>
            </a:endParaRPr>
          </a:p>
          <a:p>
            <a:r>
              <a:rPr lang="zh-CN" altLang="en-US" dirty="0">
                <a:solidFill>
                  <a:schemeClr val="tx1"/>
                </a:solidFill>
              </a:rPr>
              <a:t>时间：</a:t>
            </a:r>
            <a:r>
              <a:rPr lang="en-US" altLang="zh-CN" dirty="0"/>
              <a:t>2025</a:t>
            </a:r>
            <a:r>
              <a:rPr lang="zh-CN" altLang="en-US" dirty="0">
                <a:solidFill>
                  <a:schemeClr val="tx1"/>
                </a:solidFill>
              </a:rPr>
              <a:t>年</a:t>
            </a:r>
            <a:r>
              <a:rPr lang="en-US" altLang="zh-CN" dirty="0"/>
              <a:t>1</a:t>
            </a:r>
            <a:r>
              <a:rPr lang="zh-CN" altLang="en-US" dirty="0">
                <a:solidFill>
                  <a:schemeClr val="tx1"/>
                </a:solidFill>
              </a:rPr>
              <a:t>月</a:t>
            </a:r>
            <a:r>
              <a:rPr lang="en-US" altLang="zh-CN" dirty="0"/>
              <a:t>15</a:t>
            </a:r>
            <a:r>
              <a:rPr lang="zh-CN" altLang="en-US" dirty="0">
                <a:solidFill>
                  <a:schemeClr val="tx1"/>
                </a:solidFill>
              </a:rPr>
              <a:t>日</a:t>
            </a:r>
          </a:p>
        </p:txBody>
      </p:sp>
      <p:sp>
        <p:nvSpPr>
          <p:cNvPr id="4" name="文本框 3"/>
          <p:cNvSpPr txBox="1"/>
          <p:nvPr/>
        </p:nvSpPr>
        <p:spPr>
          <a:xfrm>
            <a:off x="0" y="3962400"/>
            <a:ext cx="12192000" cy="1198880"/>
          </a:xfrm>
          <a:prstGeom prst="rect">
            <a:avLst/>
          </a:prstGeom>
          <a:noFill/>
        </p:spPr>
        <p:txBody>
          <a:bodyPr wrap="square" rtlCol="0">
            <a:spAutoFit/>
          </a:bodyPr>
          <a:lstStyle/>
          <a:p>
            <a:pPr algn="ctr">
              <a:lnSpc>
                <a:spcPct val="10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LLM Ecosystem Visualization</a:t>
            </a:r>
          </a:p>
          <a:p>
            <a:pPr algn="ctr">
              <a:lnSpc>
                <a:spcPct val="10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a:t>
            </a:r>
            <a:r>
              <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开源</a:t>
            </a: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AI</a:t>
            </a:r>
            <a:r>
              <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大模型生态分析与可视化</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35B6-C96E-29F3-5DD8-39A585F923A3}"/>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B585D6B3-B8C5-68C5-2CD3-348318817A0F}"/>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B139C67A-890A-8352-3FB8-8CAC62BF9BAC}"/>
              </a:ext>
            </a:extLst>
          </p:cNvPr>
          <p:cNvSpPr txBox="1"/>
          <p:nvPr/>
        </p:nvSpPr>
        <p:spPr>
          <a:xfrm>
            <a:off x="647747" y="1415909"/>
            <a:ext cx="8806804" cy="707886"/>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2.2. Hugging Face -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大模型影响力排行榜（</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LLM Leaderboard</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a:t>
            </a:r>
          </a:p>
          <a:p>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43B66AB-7ECC-ADA2-B8C4-82C9367DA775}"/>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6ABDF6A-EBD8-5181-833A-6E2FE72876FF}"/>
              </a:ext>
            </a:extLst>
          </p:cNvPr>
          <p:cNvSpPr txBox="1"/>
          <p:nvPr/>
        </p:nvSpPr>
        <p:spPr>
          <a:xfrm>
            <a:off x="579153" y="2039181"/>
            <a:ext cx="4398289" cy="3276282"/>
          </a:xfrm>
          <a:prstGeom prst="rect">
            <a:avLst/>
          </a:prstGeom>
          <a:noFill/>
        </p:spPr>
        <p:txBody>
          <a:bodyPr wrap="square">
            <a:spAutoFit/>
          </a:bodyPr>
          <a:lstStyle/>
          <a:p>
            <a:pPr>
              <a:lnSpc>
                <a:spcPct val="150000"/>
              </a:lnSpc>
            </a:pPr>
            <a:r>
              <a:rPr lang="zh-CN" altLang="en-US" sz="2000" b="1" dirty="0"/>
              <a:t>什么是</a:t>
            </a:r>
            <a:r>
              <a:rPr lang="en-US" altLang="zh-CN" sz="2000" b="1" dirty="0"/>
              <a:t>LLM Leaderboard</a:t>
            </a:r>
            <a:r>
              <a:rPr lang="zh-CN" altLang="en-US" sz="2000" b="1" dirty="0"/>
              <a:t>？</a:t>
            </a:r>
            <a:endParaRPr lang="en-US" altLang="zh-CN" sz="2000" b="1" dirty="0"/>
          </a:p>
          <a:p>
            <a:pPr marL="342900" indent="-342900">
              <a:lnSpc>
                <a:spcPct val="150000"/>
              </a:lnSpc>
              <a:buFont typeface="Arial" panose="020B0604020202020204" pitchFamily="34" charset="0"/>
              <a:buChar char="•"/>
            </a:pPr>
            <a:r>
              <a:rPr lang="zh-CN" altLang="en-US" sz="2000" dirty="0"/>
              <a:t>根据影响力算法对各模型进行</a:t>
            </a:r>
            <a:r>
              <a:rPr lang="zh-CN" altLang="en-US" sz="2000" b="1" dirty="0"/>
              <a:t>排名</a:t>
            </a:r>
            <a:endParaRPr lang="en-US" altLang="zh-CN" sz="2000" b="1" dirty="0"/>
          </a:p>
          <a:p>
            <a:pPr marL="342900" indent="-342900">
              <a:lnSpc>
                <a:spcPct val="150000"/>
              </a:lnSpc>
              <a:buFont typeface="Arial" panose="020B0604020202020204" pitchFamily="34" charset="0"/>
              <a:buChar char="•"/>
            </a:pPr>
            <a:r>
              <a:rPr lang="zh-CN" altLang="en-US" sz="2000" dirty="0"/>
              <a:t>高效的</a:t>
            </a:r>
            <a:r>
              <a:rPr lang="zh-CN" altLang="en-US" sz="2000" b="1" dirty="0"/>
              <a:t>模型信息浏览工具</a:t>
            </a:r>
            <a:endParaRPr lang="en-US" altLang="zh-CN" sz="2000" b="1" dirty="0"/>
          </a:p>
          <a:p>
            <a:pPr marL="342900" indent="-342900">
              <a:lnSpc>
                <a:spcPct val="150000"/>
              </a:lnSpc>
              <a:buFont typeface="Arial" panose="020B0604020202020204" pitchFamily="34" charset="0"/>
              <a:buChar char="•"/>
            </a:pPr>
            <a:r>
              <a:rPr lang="zh-CN" altLang="en-US" sz="2000" dirty="0"/>
              <a:t>快速访问</a:t>
            </a:r>
            <a:r>
              <a:rPr lang="zh-CN" altLang="en-US" sz="2000" b="1" dirty="0"/>
              <a:t>每个模型对应的生态网络图</a:t>
            </a:r>
            <a:r>
              <a:rPr lang="zh-CN" altLang="en-US" sz="2000" dirty="0"/>
              <a:t>及</a:t>
            </a:r>
            <a:r>
              <a:rPr lang="zh-CN" altLang="en-US" sz="2000" b="1" dirty="0"/>
              <a:t>多模型生态网络图</a:t>
            </a:r>
            <a:endParaRPr lang="en-US" altLang="zh-CN" sz="2000" b="1" dirty="0"/>
          </a:p>
          <a:p>
            <a:pPr>
              <a:lnSpc>
                <a:spcPct val="150000"/>
              </a:lnSpc>
            </a:pPr>
            <a:r>
              <a:rPr lang="zh-CN" altLang="en-US" sz="2000" b="1" dirty="0"/>
              <a:t>展示：</a:t>
            </a:r>
            <a:endParaRPr lang="en-US" altLang="zh-CN" sz="2000" b="1" dirty="0"/>
          </a:p>
          <a:p>
            <a:pPr marL="342900" indent="-342900">
              <a:lnSpc>
                <a:spcPct val="150000"/>
              </a:lnSpc>
              <a:buFont typeface="Arial" panose="020B0604020202020204" pitchFamily="34" charset="0"/>
              <a:buChar char="•"/>
            </a:pPr>
            <a:r>
              <a:rPr lang="en-US" altLang="zh-CN" sz="2000" dirty="0"/>
              <a:t>LLM Leaderboard</a:t>
            </a:r>
            <a:r>
              <a:rPr lang="zh-CN" altLang="en-US" sz="2000" dirty="0"/>
              <a:t>的基本操作</a:t>
            </a:r>
            <a:endParaRPr lang="en-US" altLang="zh-CN" sz="2000" dirty="0"/>
          </a:p>
        </p:txBody>
      </p:sp>
      <p:pic>
        <p:nvPicPr>
          <p:cNvPr id="5" name="图片 4" descr="图片包含 图形用户界面&#10;&#10;描述已自动生成">
            <a:extLst>
              <a:ext uri="{FF2B5EF4-FFF2-40B4-BE49-F238E27FC236}">
                <a16:creationId xmlns:a16="http://schemas.microsoft.com/office/drawing/2014/main" id="{4A2ABC1B-91CA-31E6-4923-5FFFFF3E75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442" y="2274193"/>
            <a:ext cx="7135259" cy="3920825"/>
          </a:xfrm>
          <a:prstGeom prst="rect">
            <a:avLst/>
          </a:prstGeom>
        </p:spPr>
      </p:pic>
    </p:spTree>
    <p:extLst>
      <p:ext uri="{BB962C8B-B14F-4D97-AF65-F5344CB8AC3E}">
        <p14:creationId xmlns:p14="http://schemas.microsoft.com/office/powerpoint/2010/main" val="233350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6A96-A0CE-714C-B2F3-46D6001D1A59}"/>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D67881C8-82E6-7E55-32A7-451C8CA3FB36}"/>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E869327D-B7FC-7DE7-E481-39C8904EB3ED}"/>
              </a:ext>
            </a:extLst>
          </p:cNvPr>
          <p:cNvSpPr txBox="1"/>
          <p:nvPr/>
        </p:nvSpPr>
        <p:spPr>
          <a:xfrm>
            <a:off x="647747" y="1415909"/>
            <a:ext cx="8806804" cy="707886"/>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2.2. Hugging Face -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大模型生态网络</a:t>
            </a:r>
          </a:p>
          <a:p>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F7B4B4A-BBFF-3362-FA75-98D106D86041}"/>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9EB8B6E-80B8-FA52-9864-6930F9CDA26E}"/>
              </a:ext>
            </a:extLst>
          </p:cNvPr>
          <p:cNvSpPr txBox="1"/>
          <p:nvPr/>
        </p:nvSpPr>
        <p:spPr>
          <a:xfrm>
            <a:off x="579153" y="2039181"/>
            <a:ext cx="11368432" cy="4661917"/>
          </a:xfrm>
          <a:prstGeom prst="rect">
            <a:avLst/>
          </a:prstGeom>
          <a:noFill/>
        </p:spPr>
        <p:txBody>
          <a:bodyPr wrap="square">
            <a:spAutoFit/>
          </a:bodyPr>
          <a:lstStyle/>
          <a:p>
            <a:pPr>
              <a:lnSpc>
                <a:spcPct val="150000"/>
              </a:lnSpc>
            </a:pPr>
            <a:r>
              <a:rPr lang="zh-CN" altLang="en-US" sz="2000" b="1" dirty="0"/>
              <a:t>什么是大模型生态网络？</a:t>
            </a:r>
            <a:endParaRPr lang="en-US" altLang="zh-CN" sz="2000" b="1" dirty="0"/>
          </a:p>
          <a:p>
            <a:pPr marL="342900" indent="-342900">
              <a:lnSpc>
                <a:spcPct val="150000"/>
              </a:lnSpc>
              <a:buFont typeface="Arial" panose="020B0604020202020204" pitchFamily="34" charset="0"/>
              <a:buChar char="•"/>
            </a:pPr>
            <a:r>
              <a:rPr lang="en-US" altLang="zh-CN" sz="2000" b="1" dirty="0"/>
              <a:t>“Model Tree”</a:t>
            </a:r>
          </a:p>
          <a:p>
            <a:pPr indent="457200">
              <a:lnSpc>
                <a:spcPct val="150000"/>
              </a:lnSpc>
            </a:pPr>
            <a:r>
              <a:rPr lang="zh-CN" altLang="en-US" sz="2000" dirty="0"/>
              <a:t>一个模型可能是其他模型的</a:t>
            </a:r>
            <a:r>
              <a:rPr lang="en-US" altLang="zh-CN" sz="2000" dirty="0"/>
              <a:t>`</a:t>
            </a:r>
            <a:r>
              <a:rPr lang="zh-CN" altLang="en-US" sz="2000" dirty="0"/>
              <a:t>衍生模型</a:t>
            </a:r>
            <a:r>
              <a:rPr lang="en-US" altLang="zh-CN" sz="2000" dirty="0"/>
              <a:t>`</a:t>
            </a:r>
            <a:r>
              <a:rPr lang="zh-CN" altLang="en-US" sz="2000" dirty="0"/>
              <a:t>（包括</a:t>
            </a:r>
            <a:r>
              <a:rPr lang="en-US" altLang="zh-CN" sz="2000" dirty="0"/>
              <a:t>`</a:t>
            </a:r>
            <a:r>
              <a:rPr lang="zh-CN" altLang="en-US" sz="2000" dirty="0"/>
              <a:t>适配</a:t>
            </a:r>
            <a:r>
              <a:rPr lang="en-US" altLang="zh-CN" sz="2000" dirty="0"/>
              <a:t>(Adapters)`</a:t>
            </a:r>
            <a:r>
              <a:rPr lang="zh-CN" altLang="en-US" sz="2000" dirty="0"/>
              <a:t>，</a:t>
            </a:r>
            <a:r>
              <a:rPr lang="en-US" altLang="zh-CN" sz="2000" dirty="0"/>
              <a:t>`</a:t>
            </a:r>
            <a:r>
              <a:rPr lang="zh-CN" altLang="en-US" sz="2000" dirty="0"/>
              <a:t>微调</a:t>
            </a:r>
            <a:r>
              <a:rPr lang="en-US" altLang="zh-CN" sz="2000" dirty="0"/>
              <a:t>(Finetunes)`</a:t>
            </a:r>
            <a:r>
              <a:rPr lang="zh-CN" altLang="en-US" sz="2000" dirty="0"/>
              <a:t>，</a:t>
            </a:r>
            <a:r>
              <a:rPr lang="en-US" altLang="zh-CN" sz="2000" dirty="0"/>
              <a:t>`</a:t>
            </a:r>
            <a:r>
              <a:rPr lang="zh-CN" altLang="en-US" sz="2000" dirty="0"/>
              <a:t>融合</a:t>
            </a:r>
            <a:r>
              <a:rPr lang="en-US" altLang="zh-CN" sz="2000" dirty="0"/>
              <a:t>(Merges)`</a:t>
            </a:r>
            <a:r>
              <a:rPr lang="zh-CN" altLang="en-US" sz="2000" dirty="0"/>
              <a:t>和</a:t>
            </a:r>
            <a:r>
              <a:rPr lang="en-US" altLang="zh-CN" sz="2000" dirty="0"/>
              <a:t>`</a:t>
            </a:r>
            <a:r>
              <a:rPr lang="zh-CN" altLang="en-US" sz="2000" dirty="0"/>
              <a:t>量化</a:t>
            </a:r>
            <a:r>
              <a:rPr lang="en-US" altLang="zh-CN" sz="2000" dirty="0"/>
              <a:t>(</a:t>
            </a:r>
            <a:r>
              <a:rPr lang="en-US" altLang="zh-CN" sz="2000" dirty="0" err="1"/>
              <a:t>Quantizations</a:t>
            </a:r>
            <a:r>
              <a:rPr lang="en-US" altLang="zh-CN" sz="2000" dirty="0"/>
              <a:t>)`</a:t>
            </a:r>
            <a:r>
              <a:rPr lang="zh-CN" altLang="en-US" sz="2000" dirty="0"/>
              <a:t>），也可能是其他模型的</a:t>
            </a:r>
            <a:r>
              <a:rPr lang="en-US" altLang="zh-CN" sz="2000" dirty="0"/>
              <a:t>`</a:t>
            </a:r>
            <a:r>
              <a:rPr lang="zh-CN" altLang="en-US" sz="2000" dirty="0"/>
              <a:t>基模型</a:t>
            </a:r>
            <a:r>
              <a:rPr lang="en-US" altLang="zh-CN" sz="2000" dirty="0"/>
              <a:t>(base model)`</a:t>
            </a:r>
            <a:r>
              <a:rPr lang="zh-CN" altLang="en-US" sz="2000" dirty="0"/>
              <a:t>。在上图中，</a:t>
            </a:r>
            <a:r>
              <a:rPr lang="en-US" altLang="zh-CN" sz="2000" dirty="0"/>
              <a:t>`Llama-3.3-70B-Instruct`</a:t>
            </a:r>
            <a:r>
              <a:rPr lang="zh-CN" altLang="en-US" sz="2000" dirty="0"/>
              <a:t>就是</a:t>
            </a:r>
            <a:r>
              <a:rPr lang="en-US" altLang="zh-CN" sz="2000" dirty="0"/>
              <a:t>`Llama-3.1-70B`</a:t>
            </a:r>
            <a:r>
              <a:rPr lang="zh-CN" altLang="en-US" sz="2000" dirty="0"/>
              <a:t>的</a:t>
            </a:r>
            <a:r>
              <a:rPr lang="en-US" altLang="zh-CN" sz="2000" dirty="0"/>
              <a:t>`finetune`</a:t>
            </a:r>
            <a:r>
              <a:rPr lang="zh-CN" altLang="en-US" sz="2000" dirty="0"/>
              <a:t>版本，也就是说</a:t>
            </a:r>
            <a:r>
              <a:rPr lang="en-US" altLang="zh-CN" sz="2000" dirty="0"/>
              <a:t>`Llama-3.1-70B`</a:t>
            </a:r>
            <a:r>
              <a:rPr lang="zh-CN" altLang="en-US" sz="2000" dirty="0"/>
              <a:t>是</a:t>
            </a:r>
            <a:r>
              <a:rPr lang="en-US" altLang="zh-CN" sz="2000" dirty="0"/>
              <a:t>`Llama-3.3-70B-Instruct`</a:t>
            </a:r>
            <a:r>
              <a:rPr lang="zh-CN" altLang="en-US" sz="2000" dirty="0"/>
              <a:t>的</a:t>
            </a:r>
            <a:r>
              <a:rPr lang="en-US" altLang="zh-CN" sz="2000" dirty="0"/>
              <a:t>`base model`</a:t>
            </a:r>
            <a:r>
              <a:rPr lang="zh-CN" altLang="en-US" sz="2000" dirty="0"/>
              <a:t>；而</a:t>
            </a:r>
            <a:r>
              <a:rPr lang="en-US" altLang="zh-CN" sz="2000" dirty="0"/>
              <a:t>`Llama-3.3-70B-Instruct`</a:t>
            </a:r>
            <a:r>
              <a:rPr lang="zh-CN" altLang="en-US" sz="2000" dirty="0"/>
              <a:t>本身又有着许多的衍生模型。</a:t>
            </a:r>
            <a:endParaRPr lang="en-US" altLang="zh-CN" sz="2000" dirty="0"/>
          </a:p>
          <a:p>
            <a:pPr marL="342900" indent="-342900">
              <a:lnSpc>
                <a:spcPct val="150000"/>
              </a:lnSpc>
              <a:buFont typeface="Arial" panose="020B0604020202020204" pitchFamily="34" charset="0"/>
              <a:buChar char="•"/>
            </a:pPr>
            <a:r>
              <a:rPr lang="zh-CN" altLang="en-US" sz="2000" b="1" dirty="0"/>
              <a:t>生态网络构造过程</a:t>
            </a:r>
            <a:endParaRPr lang="en-US" altLang="zh-CN" sz="2000" dirty="0"/>
          </a:p>
          <a:p>
            <a:pPr indent="457200">
              <a:lnSpc>
                <a:spcPct val="150000"/>
              </a:lnSpc>
            </a:pPr>
            <a:r>
              <a:rPr lang="zh-CN" altLang="en-US" sz="2000" dirty="0"/>
              <a:t>以一个</a:t>
            </a:r>
            <a:r>
              <a:rPr lang="en-US" altLang="zh-CN" sz="2000" dirty="0"/>
              <a:t>Base Model</a:t>
            </a:r>
            <a:r>
              <a:rPr lang="zh-CN" altLang="en-US" sz="2000" dirty="0"/>
              <a:t>为根结点出发，它的衍生模型就是它的孩子结点，而它的衍生模型也可能会有更多的衍生模型</a:t>
            </a:r>
            <a:r>
              <a:rPr lang="en-US" altLang="zh-CN" sz="2000" dirty="0"/>
              <a:t>……</a:t>
            </a:r>
            <a:r>
              <a:rPr lang="zh-CN" altLang="en-US" sz="2000" dirty="0"/>
              <a:t>直至没有衍生模型的模型成为网络的叶子结点。对于图的可视化，结点我们以模型作者的头像来表示，其大小与影响力值成正相关。</a:t>
            </a:r>
            <a:endParaRPr lang="en-US" altLang="zh-CN" sz="2000" dirty="0"/>
          </a:p>
        </p:txBody>
      </p:sp>
      <p:pic>
        <p:nvPicPr>
          <p:cNvPr id="5" name="图片 4" descr="表格&#10;&#10;描述已自动生成">
            <a:extLst>
              <a:ext uri="{FF2B5EF4-FFF2-40B4-BE49-F238E27FC236}">
                <a16:creationId xmlns:a16="http://schemas.microsoft.com/office/drawing/2014/main" id="{55A64B20-0227-6D9F-EF37-F08767A48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74" y="1125182"/>
            <a:ext cx="5598126" cy="1997226"/>
          </a:xfrm>
          <a:prstGeom prst="rect">
            <a:avLst/>
          </a:prstGeom>
        </p:spPr>
      </p:pic>
    </p:spTree>
    <p:extLst>
      <p:ext uri="{BB962C8B-B14F-4D97-AF65-F5344CB8AC3E}">
        <p14:creationId xmlns:p14="http://schemas.microsoft.com/office/powerpoint/2010/main" val="225206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9DC-4ABA-1405-FF31-E997DC2C4238}"/>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A203B86B-19D8-D154-2FFE-90A0DB807D20}"/>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3E31BAB8-B23B-A90B-D76D-C4FE2C6ECD42}"/>
              </a:ext>
            </a:extLst>
          </p:cNvPr>
          <p:cNvSpPr txBox="1"/>
          <p:nvPr/>
        </p:nvSpPr>
        <p:spPr>
          <a:xfrm>
            <a:off x="647747" y="1415909"/>
            <a:ext cx="8806804" cy="707886"/>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2.2. Hugging Face -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大模型生态网络</a:t>
            </a:r>
          </a:p>
          <a:p>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B5DB5FE-F2D3-31A0-9890-1AF95BCF499E}"/>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F2118D9-0399-12C1-F138-6EA5862C421D}"/>
              </a:ext>
            </a:extLst>
          </p:cNvPr>
          <p:cNvSpPr txBox="1"/>
          <p:nvPr/>
        </p:nvSpPr>
        <p:spPr>
          <a:xfrm>
            <a:off x="0" y="1917116"/>
            <a:ext cx="10215847" cy="1430263"/>
          </a:xfrm>
          <a:prstGeom prst="rect">
            <a:avLst/>
          </a:prstGeom>
          <a:noFill/>
        </p:spPr>
        <p:txBody>
          <a:bodyPr wrap="square">
            <a:spAutoFit/>
          </a:bodyPr>
          <a:lstStyle/>
          <a:p>
            <a:pPr>
              <a:lnSpc>
                <a:spcPct val="150000"/>
              </a:lnSpc>
            </a:pPr>
            <a:r>
              <a:rPr lang="zh-CN" altLang="en-US" sz="2000" b="1" dirty="0"/>
              <a:t>展示：</a:t>
            </a:r>
            <a:endParaRPr lang="en-US" altLang="zh-CN" sz="2000" b="1" dirty="0"/>
          </a:p>
          <a:p>
            <a:pPr marL="342900" indent="-342900">
              <a:lnSpc>
                <a:spcPct val="150000"/>
              </a:lnSpc>
              <a:buFont typeface="Arial" panose="020B0604020202020204" pitchFamily="34" charset="0"/>
              <a:buChar char="•"/>
            </a:pPr>
            <a:r>
              <a:rPr lang="zh-CN" altLang="en-US" sz="2000" b="1" dirty="0"/>
              <a:t>图</a:t>
            </a:r>
            <a:r>
              <a:rPr lang="en-US" altLang="zh-CN" sz="2000" b="1" dirty="0"/>
              <a:t>1-2</a:t>
            </a:r>
            <a:r>
              <a:rPr lang="zh-CN" altLang="en-US" sz="2000" b="1" dirty="0"/>
              <a:t>：单个模型</a:t>
            </a:r>
            <a:r>
              <a:rPr lang="zh-CN" altLang="en-US" sz="2000" dirty="0"/>
              <a:t>的生态网络图（以</a:t>
            </a:r>
            <a:r>
              <a:rPr lang="en-US" altLang="zh-CN" sz="2000" dirty="0"/>
              <a:t>Llama-3.1-70B</a:t>
            </a:r>
            <a:r>
              <a:rPr lang="zh-CN" altLang="en-US" sz="2000" dirty="0"/>
              <a:t>为例）</a:t>
            </a:r>
            <a:endParaRPr lang="en-US" altLang="zh-CN" sz="2000" dirty="0"/>
          </a:p>
          <a:p>
            <a:pPr marL="342900" indent="-342900">
              <a:lnSpc>
                <a:spcPct val="150000"/>
              </a:lnSpc>
              <a:buFont typeface="Arial" panose="020B0604020202020204" pitchFamily="34" charset="0"/>
              <a:buChar char="•"/>
            </a:pPr>
            <a:r>
              <a:rPr lang="zh-CN" altLang="en-US" sz="2000" b="1" dirty="0"/>
              <a:t>图</a:t>
            </a:r>
            <a:r>
              <a:rPr lang="en-US" altLang="zh-CN" sz="2000" b="1" dirty="0"/>
              <a:t>3</a:t>
            </a:r>
            <a:r>
              <a:rPr lang="zh-CN" altLang="en-US" sz="2000" b="1" dirty="0"/>
              <a:t>：多个模型</a:t>
            </a:r>
            <a:r>
              <a:rPr lang="zh-CN" altLang="en-US" sz="2000" dirty="0"/>
              <a:t>的生态网络图（以</a:t>
            </a:r>
            <a:r>
              <a:rPr lang="en-US" altLang="zh-CN" sz="2000" dirty="0"/>
              <a:t>Meta-Llama</a:t>
            </a:r>
            <a:r>
              <a:rPr lang="zh-CN" altLang="en-US" sz="2000" dirty="0"/>
              <a:t>的模型为例）</a:t>
            </a:r>
            <a:endParaRPr lang="en-US" altLang="zh-CN" sz="2000" b="1" dirty="0"/>
          </a:p>
        </p:txBody>
      </p:sp>
      <p:pic>
        <p:nvPicPr>
          <p:cNvPr id="5" name="图片 4" descr="图表&#10;&#10;描述已自动生成">
            <a:extLst>
              <a:ext uri="{FF2B5EF4-FFF2-40B4-BE49-F238E27FC236}">
                <a16:creationId xmlns:a16="http://schemas.microsoft.com/office/drawing/2014/main" id="{B38DDEAE-A0E6-57CE-90CD-038C259A53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2" y="3501532"/>
            <a:ext cx="5943600" cy="3356468"/>
          </a:xfrm>
          <a:prstGeom prst="rect">
            <a:avLst/>
          </a:prstGeom>
        </p:spPr>
      </p:pic>
      <p:pic>
        <p:nvPicPr>
          <p:cNvPr id="6" name="图片 5" descr="图表, 图示&#10;&#10;描述已自动生成">
            <a:extLst>
              <a:ext uri="{FF2B5EF4-FFF2-40B4-BE49-F238E27FC236}">
                <a16:creationId xmlns:a16="http://schemas.microsoft.com/office/drawing/2014/main" id="{E0FE3391-E535-8631-3DD6-56DA2771C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4681" y="984284"/>
            <a:ext cx="5338995" cy="2919430"/>
          </a:xfrm>
          <a:prstGeom prst="rect">
            <a:avLst/>
          </a:prstGeom>
        </p:spPr>
      </p:pic>
      <p:pic>
        <p:nvPicPr>
          <p:cNvPr id="7" name="图片 6" descr="图片包含 图示&#10;&#10;描述已自动生成">
            <a:extLst>
              <a:ext uri="{FF2B5EF4-FFF2-40B4-BE49-F238E27FC236}">
                <a16:creationId xmlns:a16="http://schemas.microsoft.com/office/drawing/2014/main" id="{89828512-529B-7B71-030D-E64C5B1651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4681" y="3903714"/>
            <a:ext cx="5338995" cy="2954286"/>
          </a:xfrm>
          <a:prstGeom prst="rect">
            <a:avLst/>
          </a:prstGeom>
        </p:spPr>
      </p:pic>
      <p:sp>
        <p:nvSpPr>
          <p:cNvPr id="9" name="文本框 8">
            <a:extLst>
              <a:ext uri="{FF2B5EF4-FFF2-40B4-BE49-F238E27FC236}">
                <a16:creationId xmlns:a16="http://schemas.microsoft.com/office/drawing/2014/main" id="{45A5658A-B971-A65A-5818-E6A4471BE3D9}"/>
              </a:ext>
            </a:extLst>
          </p:cNvPr>
          <p:cNvSpPr txBox="1"/>
          <p:nvPr/>
        </p:nvSpPr>
        <p:spPr>
          <a:xfrm>
            <a:off x="5107923" y="6434418"/>
            <a:ext cx="924069" cy="369332"/>
          </a:xfrm>
          <a:prstGeom prst="rect">
            <a:avLst/>
          </a:prstGeom>
          <a:noFill/>
        </p:spPr>
        <p:txBody>
          <a:bodyPr wrap="square" rtlCol="0">
            <a:spAutoFit/>
          </a:bodyPr>
          <a:lstStyle/>
          <a:p>
            <a:r>
              <a:rPr lang="zh-CN" altLang="en-US" dirty="0"/>
              <a:t>图</a:t>
            </a:r>
            <a:r>
              <a:rPr lang="en-US" altLang="zh-CN" dirty="0"/>
              <a:t>1</a:t>
            </a:r>
            <a:endParaRPr lang="zh-CN" altLang="en-US" dirty="0"/>
          </a:p>
        </p:txBody>
      </p:sp>
      <p:sp>
        <p:nvSpPr>
          <p:cNvPr id="10" name="文本框 9">
            <a:extLst>
              <a:ext uri="{FF2B5EF4-FFF2-40B4-BE49-F238E27FC236}">
                <a16:creationId xmlns:a16="http://schemas.microsoft.com/office/drawing/2014/main" id="{25C63CEA-637C-5EBC-1424-D6E73C3F0235}"/>
              </a:ext>
            </a:extLst>
          </p:cNvPr>
          <p:cNvSpPr txBox="1"/>
          <p:nvPr/>
        </p:nvSpPr>
        <p:spPr>
          <a:xfrm>
            <a:off x="11149607" y="3522335"/>
            <a:ext cx="924069" cy="369332"/>
          </a:xfrm>
          <a:prstGeom prst="rect">
            <a:avLst/>
          </a:prstGeom>
          <a:noFill/>
        </p:spPr>
        <p:txBody>
          <a:bodyPr wrap="square" rtlCol="0">
            <a:spAutoFit/>
          </a:bodyPr>
          <a:lstStyle/>
          <a:p>
            <a:r>
              <a:rPr lang="zh-CN" altLang="en-US" dirty="0"/>
              <a:t>图</a:t>
            </a:r>
            <a:r>
              <a:rPr lang="en-US" altLang="zh-CN" dirty="0"/>
              <a:t>2</a:t>
            </a:r>
            <a:endParaRPr lang="zh-CN" altLang="en-US" dirty="0"/>
          </a:p>
        </p:txBody>
      </p:sp>
      <p:sp>
        <p:nvSpPr>
          <p:cNvPr id="11" name="文本框 10">
            <a:extLst>
              <a:ext uri="{FF2B5EF4-FFF2-40B4-BE49-F238E27FC236}">
                <a16:creationId xmlns:a16="http://schemas.microsoft.com/office/drawing/2014/main" id="{D3895729-6E19-EE2B-32BB-9C4535FA3679}"/>
              </a:ext>
            </a:extLst>
          </p:cNvPr>
          <p:cNvSpPr txBox="1"/>
          <p:nvPr/>
        </p:nvSpPr>
        <p:spPr>
          <a:xfrm>
            <a:off x="11149606" y="6488668"/>
            <a:ext cx="924069" cy="369332"/>
          </a:xfrm>
          <a:prstGeom prst="rect">
            <a:avLst/>
          </a:prstGeom>
          <a:noFill/>
        </p:spPr>
        <p:txBody>
          <a:bodyPr wrap="square" rtlCol="0">
            <a:spAutoFit/>
          </a:bodyPr>
          <a:lstStyle/>
          <a:p>
            <a:r>
              <a:rPr lang="zh-CN" altLang="en-US" dirty="0"/>
              <a:t>图</a:t>
            </a:r>
            <a:r>
              <a:rPr lang="en-US" altLang="zh-CN" dirty="0"/>
              <a:t>3</a:t>
            </a:r>
            <a:endParaRPr lang="zh-CN" altLang="en-US" dirty="0"/>
          </a:p>
        </p:txBody>
      </p:sp>
    </p:spTree>
    <p:extLst>
      <p:ext uri="{BB962C8B-B14F-4D97-AF65-F5344CB8AC3E}">
        <p14:creationId xmlns:p14="http://schemas.microsoft.com/office/powerpoint/2010/main" val="1894485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82369-B967-4766-C4F6-903A300B407A}"/>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A3893EE5-4B54-3985-3CC2-69E8731C604A}"/>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FC71C55A-F3E5-F59C-6078-4D66AD5E7EF2}"/>
              </a:ext>
            </a:extLst>
          </p:cNvPr>
          <p:cNvSpPr txBox="1"/>
          <p:nvPr/>
        </p:nvSpPr>
        <p:spPr>
          <a:xfrm>
            <a:off x="647747" y="1415909"/>
            <a:ext cx="8806804"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2.2. Hugging Face -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大模型全局生态数据大屏</a:t>
            </a:r>
          </a:p>
        </p:txBody>
      </p:sp>
      <p:sp>
        <p:nvSpPr>
          <p:cNvPr id="3" name="矩形 2">
            <a:extLst>
              <a:ext uri="{FF2B5EF4-FFF2-40B4-BE49-F238E27FC236}">
                <a16:creationId xmlns:a16="http://schemas.microsoft.com/office/drawing/2014/main" id="{090F79E9-647E-FC20-2923-903641C6EEDE}"/>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6F9DE9-185D-1E37-CB46-FC065BC7B59F}"/>
              </a:ext>
            </a:extLst>
          </p:cNvPr>
          <p:cNvSpPr txBox="1"/>
          <p:nvPr/>
        </p:nvSpPr>
        <p:spPr>
          <a:xfrm>
            <a:off x="579153" y="2039181"/>
            <a:ext cx="4398289" cy="96859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000" dirty="0"/>
              <a:t>大屏</a:t>
            </a:r>
            <a:r>
              <a:rPr lang="zh-CN" altLang="en-US" sz="2000" b="1" dirty="0"/>
              <a:t>视角独特</a:t>
            </a:r>
            <a:endParaRPr lang="en-US" altLang="zh-CN" sz="2000" b="1" dirty="0"/>
          </a:p>
          <a:p>
            <a:pPr marL="457200" indent="-457200">
              <a:lnSpc>
                <a:spcPct val="150000"/>
              </a:lnSpc>
              <a:buFont typeface="Arial" panose="020B0604020202020204" pitchFamily="34" charset="0"/>
              <a:buChar char="•"/>
            </a:pPr>
            <a:r>
              <a:rPr lang="zh-CN" altLang="en-US" sz="2000" dirty="0"/>
              <a:t>条目</a:t>
            </a:r>
            <a:r>
              <a:rPr lang="zh-CN" altLang="en-US" sz="2000" b="1" dirty="0"/>
              <a:t>可互动</a:t>
            </a:r>
            <a:endParaRPr lang="en-US" altLang="zh-CN" sz="2000" b="1" dirty="0"/>
          </a:p>
        </p:txBody>
      </p:sp>
      <p:pic>
        <p:nvPicPr>
          <p:cNvPr id="5" name="图片 4" descr="电脑萤幕的截图&#10;&#10;描述已自动生成">
            <a:extLst>
              <a:ext uri="{FF2B5EF4-FFF2-40B4-BE49-F238E27FC236}">
                <a16:creationId xmlns:a16="http://schemas.microsoft.com/office/drawing/2014/main" id="{F994A868-63E0-7BA0-9BC2-F7C395243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999" y="3721871"/>
            <a:ext cx="5018983" cy="3136129"/>
          </a:xfrm>
          <a:prstGeom prst="rect">
            <a:avLst/>
          </a:prstGeom>
        </p:spPr>
      </p:pic>
      <p:pic>
        <p:nvPicPr>
          <p:cNvPr id="6" name="图片 5" descr="图片包含 图形用户界面&#10;&#10;描述已自动生成">
            <a:extLst>
              <a:ext uri="{FF2B5EF4-FFF2-40B4-BE49-F238E27FC236}">
                <a16:creationId xmlns:a16="http://schemas.microsoft.com/office/drawing/2014/main" id="{E73D3ED6-E292-7BF7-56C3-B9A6EA6366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849" y="3721870"/>
            <a:ext cx="5018983" cy="3136129"/>
          </a:xfrm>
          <a:prstGeom prst="rect">
            <a:avLst/>
          </a:prstGeom>
        </p:spPr>
      </p:pic>
      <p:pic>
        <p:nvPicPr>
          <p:cNvPr id="7" name="图片 6" descr="图表, 树状图&#10;&#10;描述已自动生成">
            <a:extLst>
              <a:ext uri="{FF2B5EF4-FFF2-40B4-BE49-F238E27FC236}">
                <a16:creationId xmlns:a16="http://schemas.microsoft.com/office/drawing/2014/main" id="{1C06E589-527C-8ED9-5687-E6D4A4970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8" y="1205963"/>
            <a:ext cx="5018983" cy="2369258"/>
          </a:xfrm>
          <a:prstGeom prst="rect">
            <a:avLst/>
          </a:prstGeom>
        </p:spPr>
      </p:pic>
    </p:spTree>
    <p:extLst>
      <p:ext uri="{BB962C8B-B14F-4D97-AF65-F5344CB8AC3E}">
        <p14:creationId xmlns:p14="http://schemas.microsoft.com/office/powerpoint/2010/main" val="331126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DF148-2F75-A3FA-3DA2-2616ACB96C31}"/>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8450974B-AAFF-4B61-4530-D00B852B88DA}"/>
              </a:ext>
            </a:extLst>
          </p:cNvPr>
          <p:cNvSpPr>
            <a:spLocks noGrp="1"/>
          </p:cNvSpPr>
          <p:nvPr>
            <p:ph type="ctrTitle"/>
          </p:nvPr>
        </p:nvSpPr>
        <p:spPr/>
        <p:txBody>
          <a:bodyPr/>
          <a:lstStyle/>
          <a:p>
            <a:r>
              <a:rPr lang="en-US" altLang="zh-CN" dirty="0"/>
              <a:t>2 </a:t>
            </a:r>
            <a:r>
              <a:rPr lang="zh-CN" altLang="en-US" dirty="0"/>
              <a:t>项目效果展示</a:t>
            </a:r>
          </a:p>
        </p:txBody>
      </p:sp>
      <p:sp>
        <p:nvSpPr>
          <p:cNvPr id="9" name="文本框 8">
            <a:extLst>
              <a:ext uri="{FF2B5EF4-FFF2-40B4-BE49-F238E27FC236}">
                <a16:creationId xmlns:a16="http://schemas.microsoft.com/office/drawing/2014/main" id="{9D312567-A3E8-F782-D0F3-42774F72254D}"/>
              </a:ext>
            </a:extLst>
          </p:cNvPr>
          <p:cNvSpPr txBox="1"/>
          <p:nvPr/>
        </p:nvSpPr>
        <p:spPr>
          <a:xfrm>
            <a:off x="3740434" y="656216"/>
            <a:ext cx="7389159" cy="369332"/>
          </a:xfrm>
          <a:prstGeom prst="rect">
            <a:avLst/>
          </a:prstGeom>
          <a:noFill/>
        </p:spPr>
        <p:txBody>
          <a:bodyPr wrap="square" rtlCol="0">
            <a:spAutoFit/>
          </a:bodyPr>
          <a:lstStyle/>
          <a:p>
            <a:r>
              <a:rPr lang="zh-CN" altLang="en-US" dirty="0"/>
              <a:t>此部分为现场演示。</a:t>
            </a:r>
          </a:p>
        </p:txBody>
      </p:sp>
    </p:spTree>
    <p:extLst>
      <p:ext uri="{BB962C8B-B14F-4D97-AF65-F5344CB8AC3E}">
        <p14:creationId xmlns:p14="http://schemas.microsoft.com/office/powerpoint/2010/main" val="177494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7E770-D92C-34F4-44AA-72D8D9EADAA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763AE002-57A9-4DE5-19CC-8A98CFC16268}"/>
              </a:ext>
            </a:extLst>
          </p:cNvPr>
          <p:cNvSpPr txBox="1"/>
          <p:nvPr/>
        </p:nvSpPr>
        <p:spPr>
          <a:xfrm>
            <a:off x="0" y="2277745"/>
            <a:ext cx="12192000" cy="825419"/>
          </a:xfrm>
          <a:prstGeom prst="rect">
            <a:avLst/>
          </a:prstGeom>
          <a:noFill/>
        </p:spPr>
        <p:txBody>
          <a:bodyPr wrap="square" rtlCol="0">
            <a:spAutoFit/>
          </a:bodyPr>
          <a:lstStyle/>
          <a:p>
            <a:pPr algn="ctr">
              <a:lnSpc>
                <a:spcPct val="15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3 </a:t>
            </a:r>
            <a:r>
              <a:rPr lang="zh-CN" altLang="en-US" sz="3600" b="1" dirty="0">
                <a:latin typeface="思源黑体 CN Bold" panose="020B0800000000000000" pitchFamily="34" charset="-122"/>
                <a:ea typeface="思源黑体 CN Bold" panose="020B0800000000000000" pitchFamily="34" charset="-122"/>
                <a:cs typeface="思源黑体 CN Bold" panose="020B0800000000000000" pitchFamily="34" charset="-122"/>
              </a:rPr>
              <a:t>项目技术细节</a:t>
            </a:r>
            <a:endPar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Tree>
    <p:extLst>
      <p:ext uri="{BB962C8B-B14F-4D97-AF65-F5344CB8AC3E}">
        <p14:creationId xmlns:p14="http://schemas.microsoft.com/office/powerpoint/2010/main" val="221033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F0FD4-C512-6DF8-C0E6-C54E77A2F121}"/>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530491F3-8E57-B8D3-F2EA-659926C35983}"/>
              </a:ext>
            </a:extLst>
          </p:cNvPr>
          <p:cNvSpPr>
            <a:spLocks noGrp="1"/>
          </p:cNvSpPr>
          <p:nvPr>
            <p:ph type="ctrTitle"/>
          </p:nvPr>
        </p:nvSpPr>
        <p:spPr/>
        <p:txBody>
          <a:bodyPr/>
          <a:lstStyle/>
          <a:p>
            <a:r>
              <a:rPr lang="en-US" altLang="zh-CN" dirty="0"/>
              <a:t>3 </a:t>
            </a:r>
            <a:r>
              <a:rPr lang="zh-CN" altLang="en-US" dirty="0"/>
              <a:t>项目技术细节</a:t>
            </a:r>
          </a:p>
        </p:txBody>
      </p:sp>
      <p:sp>
        <p:nvSpPr>
          <p:cNvPr id="11" name="文本框 10">
            <a:extLst>
              <a:ext uri="{FF2B5EF4-FFF2-40B4-BE49-F238E27FC236}">
                <a16:creationId xmlns:a16="http://schemas.microsoft.com/office/drawing/2014/main" id="{EAC78E4F-3724-C4A0-FFC7-FA92C15CC38B}"/>
              </a:ext>
            </a:extLst>
          </p:cNvPr>
          <p:cNvSpPr txBox="1"/>
          <p:nvPr/>
        </p:nvSpPr>
        <p:spPr>
          <a:xfrm>
            <a:off x="647747" y="1415909"/>
            <a:ext cx="3595779"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项目结构</a:t>
            </a:r>
            <a:endParaRPr lang="zh-CN" altLang="en-US" sz="20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D240299-3865-1617-413A-4FC95E044D5E}"/>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181DFF4-5015-1642-9E2D-894047D8156E}"/>
              </a:ext>
            </a:extLst>
          </p:cNvPr>
          <p:cNvSpPr txBox="1"/>
          <p:nvPr/>
        </p:nvSpPr>
        <p:spPr>
          <a:xfrm>
            <a:off x="789063" y="2045756"/>
            <a:ext cx="6621028" cy="1430263"/>
          </a:xfrm>
          <a:prstGeom prst="rect">
            <a:avLst/>
          </a:prstGeom>
          <a:noFill/>
        </p:spPr>
        <p:txBody>
          <a:bodyPr wrap="square">
            <a:spAutoFit/>
          </a:bodyPr>
          <a:lstStyle/>
          <a:p>
            <a:pPr>
              <a:lnSpc>
                <a:spcPct val="150000"/>
              </a:lnSpc>
            </a:pPr>
            <a:r>
              <a:rPr lang="zh-CN" altLang="en-US" sz="2000" dirty="0"/>
              <a:t>从开发者视角看，本项目仓库的结构如下。</a:t>
            </a:r>
            <a:endParaRPr lang="en-US" altLang="zh-CN" sz="2000" dirty="0"/>
          </a:p>
          <a:p>
            <a:pPr>
              <a:lnSpc>
                <a:spcPct val="150000"/>
              </a:lnSpc>
            </a:pPr>
            <a:r>
              <a:rPr lang="zh-CN" altLang="en-US" sz="2000" dirty="0"/>
              <a:t>下面，我们将仍像之前展示产品效果时那样，把项目分成两个子模块，阐述本项目的关键技术细节。</a:t>
            </a:r>
            <a:endParaRPr lang="en-US" altLang="zh-CN" sz="2000" dirty="0"/>
          </a:p>
        </p:txBody>
      </p:sp>
      <p:pic>
        <p:nvPicPr>
          <p:cNvPr id="14" name="图片 13">
            <a:extLst>
              <a:ext uri="{FF2B5EF4-FFF2-40B4-BE49-F238E27FC236}">
                <a16:creationId xmlns:a16="http://schemas.microsoft.com/office/drawing/2014/main" id="{76BD5462-3FC5-13B0-2960-E08761EEE52B}"/>
              </a:ext>
            </a:extLst>
          </p:cNvPr>
          <p:cNvPicPr>
            <a:picLocks noChangeAspect="1"/>
          </p:cNvPicPr>
          <p:nvPr/>
        </p:nvPicPr>
        <p:blipFill>
          <a:blip r:embed="rId2"/>
          <a:stretch>
            <a:fillRect/>
          </a:stretch>
        </p:blipFill>
        <p:spPr>
          <a:xfrm>
            <a:off x="7586167" y="1415909"/>
            <a:ext cx="4204798" cy="5426495"/>
          </a:xfrm>
          <a:prstGeom prst="rect">
            <a:avLst/>
          </a:prstGeom>
        </p:spPr>
      </p:pic>
      <p:sp>
        <p:nvSpPr>
          <p:cNvPr id="15" name="文本框 14">
            <a:extLst>
              <a:ext uri="{FF2B5EF4-FFF2-40B4-BE49-F238E27FC236}">
                <a16:creationId xmlns:a16="http://schemas.microsoft.com/office/drawing/2014/main" id="{06489DDB-09F5-9D00-727A-3E24FD35A4A9}"/>
              </a:ext>
            </a:extLst>
          </p:cNvPr>
          <p:cNvSpPr txBox="1"/>
          <p:nvPr/>
        </p:nvSpPr>
        <p:spPr>
          <a:xfrm>
            <a:off x="3888230" y="3426438"/>
            <a:ext cx="3521862" cy="2353593"/>
          </a:xfrm>
          <a:prstGeom prst="rect">
            <a:avLst/>
          </a:prstGeom>
          <a:noFill/>
        </p:spPr>
        <p:txBody>
          <a:bodyPr wrap="square">
            <a:spAutoFit/>
          </a:bodyPr>
          <a:lstStyle/>
          <a:p>
            <a:pPr algn="l" rtl="0" eaLnBrk="1" latinLnBrk="0" hangingPunct="1">
              <a:lnSpc>
                <a:spcPct val="150000"/>
              </a:lnSpc>
              <a:buClrTx/>
              <a:buSzPts val="2000"/>
            </a:pPr>
            <a:r>
              <a:rPr lang="en-US" altLang="zh-CN" sz="2000" dirty="0"/>
              <a:t>2.  Hugging Face</a:t>
            </a:r>
            <a:r>
              <a:rPr lang="zh-CN" altLang="zh-CN" sz="2000" dirty="0"/>
              <a:t>平台部分</a:t>
            </a:r>
          </a:p>
          <a:p>
            <a:pPr marL="914400" indent="-457200" algn="l" rtl="0" eaLnBrk="1" latinLnBrk="0" hangingPunct="1">
              <a:lnSpc>
                <a:spcPct val="150000"/>
              </a:lnSpc>
              <a:buFont typeface="Arial" panose="020B0604020202020204" pitchFamily="34" charset="0"/>
              <a:buChar char="•"/>
            </a:pPr>
            <a:r>
              <a:rPr lang="zh-CN" altLang="zh-CN" sz="2000" dirty="0"/>
              <a:t>数据获取</a:t>
            </a:r>
          </a:p>
          <a:p>
            <a:pPr marL="914400" indent="-457200" algn="l" rtl="0" eaLnBrk="1" latinLnBrk="0" hangingPunct="1">
              <a:lnSpc>
                <a:spcPct val="150000"/>
              </a:lnSpc>
              <a:buFont typeface="Arial" panose="020B0604020202020204" pitchFamily="34" charset="0"/>
              <a:buChar char="•"/>
            </a:pPr>
            <a:r>
              <a:rPr lang="zh-CN" altLang="zh-CN" sz="2000" dirty="0"/>
              <a:t>图</a:t>
            </a:r>
            <a:r>
              <a:rPr lang="zh-CN" altLang="en-US" sz="2000" dirty="0"/>
              <a:t>模型</a:t>
            </a:r>
            <a:r>
              <a:rPr lang="zh-CN" altLang="zh-CN" sz="2000" dirty="0"/>
              <a:t>构建</a:t>
            </a:r>
          </a:p>
          <a:p>
            <a:pPr marL="914400" indent="-457200" algn="l" rtl="0" eaLnBrk="1" latinLnBrk="0" hangingPunct="1">
              <a:lnSpc>
                <a:spcPct val="150000"/>
              </a:lnSpc>
              <a:buFont typeface="Arial" panose="020B0604020202020204" pitchFamily="34" charset="0"/>
              <a:buChar char="•"/>
            </a:pPr>
            <a:r>
              <a:rPr lang="zh-CN" altLang="zh-CN" sz="2000" dirty="0"/>
              <a:t>影响力算法</a:t>
            </a:r>
          </a:p>
          <a:p>
            <a:pPr marL="914400" indent="-457200" algn="l" rtl="0" eaLnBrk="1" latinLnBrk="0" hangingPunct="1">
              <a:lnSpc>
                <a:spcPct val="150000"/>
              </a:lnSpc>
              <a:buFont typeface="Arial" panose="020B0604020202020204" pitchFamily="34" charset="0"/>
              <a:buChar char="•"/>
            </a:pPr>
            <a:r>
              <a:rPr lang="zh-CN" altLang="zh-CN" sz="2000" dirty="0"/>
              <a:t>用</a:t>
            </a:r>
            <a:r>
              <a:rPr lang="en-US" altLang="zh-CN" sz="2000" dirty="0" err="1"/>
              <a:t>PyVis</a:t>
            </a:r>
            <a:r>
              <a:rPr lang="zh-CN" altLang="zh-CN" sz="2000" dirty="0"/>
              <a:t>绘制关系图</a:t>
            </a:r>
          </a:p>
        </p:txBody>
      </p:sp>
      <p:sp>
        <p:nvSpPr>
          <p:cNvPr id="16" name="文本框 15">
            <a:extLst>
              <a:ext uri="{FF2B5EF4-FFF2-40B4-BE49-F238E27FC236}">
                <a16:creationId xmlns:a16="http://schemas.microsoft.com/office/drawing/2014/main" id="{625D6360-67EC-248C-5DBC-B06ADC00F98A}"/>
              </a:ext>
            </a:extLst>
          </p:cNvPr>
          <p:cNvSpPr txBox="1"/>
          <p:nvPr/>
        </p:nvSpPr>
        <p:spPr>
          <a:xfrm>
            <a:off x="698382" y="3434638"/>
            <a:ext cx="3261144" cy="1891928"/>
          </a:xfrm>
          <a:prstGeom prst="rect">
            <a:avLst/>
          </a:prstGeom>
          <a:noFill/>
        </p:spPr>
        <p:txBody>
          <a:bodyPr wrap="square">
            <a:spAutoFit/>
          </a:bodyPr>
          <a:lstStyle/>
          <a:p>
            <a:pPr>
              <a:lnSpc>
                <a:spcPct val="150000"/>
              </a:lnSpc>
              <a:buClrTx/>
              <a:buSzPts val="2000"/>
            </a:pPr>
            <a:r>
              <a:rPr lang="en-US" altLang="zh-CN" sz="2000" dirty="0"/>
              <a:t>1.  GitHub</a:t>
            </a:r>
            <a:r>
              <a:rPr lang="zh-CN" altLang="zh-CN" sz="2000" dirty="0"/>
              <a:t>平台部分</a:t>
            </a:r>
          </a:p>
          <a:p>
            <a:pPr marL="914400" indent="-457200">
              <a:lnSpc>
                <a:spcPct val="150000"/>
              </a:lnSpc>
              <a:buFont typeface="Arial" panose="020B0604020202020204" pitchFamily="34" charset="0"/>
              <a:buChar char="•"/>
            </a:pPr>
            <a:r>
              <a:rPr lang="zh-CN" altLang="zh-CN" sz="2000" dirty="0"/>
              <a:t>数据获取与处理</a:t>
            </a:r>
          </a:p>
          <a:p>
            <a:pPr marL="914400" indent="-457200">
              <a:lnSpc>
                <a:spcPct val="150000"/>
              </a:lnSpc>
              <a:buFont typeface="Arial" panose="020B0604020202020204" pitchFamily="34" charset="0"/>
              <a:buChar char="•"/>
            </a:pPr>
            <a:r>
              <a:rPr lang="zh-CN" altLang="zh-CN" sz="2000" dirty="0"/>
              <a:t>评分算法</a:t>
            </a:r>
          </a:p>
          <a:p>
            <a:pPr marL="914400" indent="-457200">
              <a:lnSpc>
                <a:spcPct val="150000"/>
              </a:lnSpc>
              <a:buFont typeface="Arial" panose="020B0604020202020204" pitchFamily="34" charset="0"/>
              <a:buChar char="•"/>
            </a:pPr>
            <a:r>
              <a:rPr lang="zh-CN" altLang="zh-CN" sz="2000" dirty="0"/>
              <a:t>可视化</a:t>
            </a:r>
            <a:r>
              <a:rPr lang="zh-CN" altLang="en-US" sz="2000" dirty="0"/>
              <a:t>与性能优化</a:t>
            </a:r>
            <a:endParaRPr lang="zh-CN" altLang="zh-CN" sz="2000" dirty="0"/>
          </a:p>
        </p:txBody>
      </p:sp>
    </p:spTree>
    <p:extLst>
      <p:ext uri="{BB962C8B-B14F-4D97-AF65-F5344CB8AC3E}">
        <p14:creationId xmlns:p14="http://schemas.microsoft.com/office/powerpoint/2010/main" val="241602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F9AE2-BA8F-2158-BDFA-54E0C06A87E9}"/>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C20226E5-43EE-45BA-D8D9-C4EDE2931C00}"/>
              </a:ext>
            </a:extLst>
          </p:cNvPr>
          <p:cNvSpPr>
            <a:spLocks noGrp="1"/>
          </p:cNvSpPr>
          <p:nvPr>
            <p:ph type="ctrTitle"/>
          </p:nvPr>
        </p:nvSpPr>
        <p:spPr/>
        <p:txBody>
          <a:bodyPr/>
          <a:lstStyle/>
          <a:p>
            <a:r>
              <a:rPr lang="en-US" altLang="zh-CN" dirty="0"/>
              <a:t>3 </a:t>
            </a:r>
            <a:r>
              <a:rPr lang="zh-CN" altLang="en-US" dirty="0"/>
              <a:t>项目技术细节</a:t>
            </a:r>
          </a:p>
        </p:txBody>
      </p:sp>
      <p:sp>
        <p:nvSpPr>
          <p:cNvPr id="2" name="文本框 1">
            <a:extLst>
              <a:ext uri="{FF2B5EF4-FFF2-40B4-BE49-F238E27FC236}">
                <a16:creationId xmlns:a16="http://schemas.microsoft.com/office/drawing/2014/main" id="{240A0420-DF5E-2591-B904-4B89772328BD}"/>
              </a:ext>
            </a:extLst>
          </p:cNvPr>
          <p:cNvSpPr txBox="1"/>
          <p:nvPr/>
        </p:nvSpPr>
        <p:spPr>
          <a:xfrm>
            <a:off x="647747" y="1415909"/>
            <a:ext cx="5038817"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3.1. GitHub</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部分</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998CC61-57D4-7E6C-3C72-31C408E9BB0E}"/>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EBAB0F4-EE2A-9962-3A95-8E3C04AB66EE}"/>
              </a:ext>
            </a:extLst>
          </p:cNvPr>
          <p:cNvSpPr txBox="1"/>
          <p:nvPr/>
        </p:nvSpPr>
        <p:spPr>
          <a:xfrm>
            <a:off x="280699" y="3810674"/>
            <a:ext cx="4306823" cy="2347950"/>
          </a:xfrm>
          <a:prstGeom prst="rect">
            <a:avLst/>
          </a:prstGeom>
          <a:noFill/>
        </p:spPr>
        <p:txBody>
          <a:bodyPr wrap="square">
            <a:spAutoFit/>
          </a:bodyPr>
          <a:lstStyle/>
          <a:p>
            <a:pPr algn="ctr">
              <a:lnSpc>
                <a:spcPct val="150000"/>
              </a:lnSpc>
            </a:pP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数据获取与处理</a:t>
            </a:r>
            <a:endParaRPr lang="en-US" altLang="zh-CN" sz="2000" dirty="0"/>
          </a:p>
          <a:p>
            <a:pPr marL="342900" indent="-342900">
              <a:lnSpc>
                <a:spcPct val="150000"/>
              </a:lnSpc>
              <a:buFont typeface="Arial" panose="020B0604020202020204" pitchFamily="34" charset="0"/>
              <a:buChar char="•"/>
            </a:pPr>
            <a:r>
              <a:rPr lang="zh-CN" altLang="en-US" sz="2000" b="1" dirty="0"/>
              <a:t>数据来源：</a:t>
            </a:r>
            <a:r>
              <a:rPr lang="en-US" altLang="zh-CN" sz="2000" b="1" dirty="0" err="1"/>
              <a:t>OpenDigger</a:t>
            </a:r>
            <a:endParaRPr lang="en-US" altLang="zh-CN" sz="2000" b="1" dirty="0"/>
          </a:p>
          <a:p>
            <a:pPr marL="342900" indent="-342900">
              <a:lnSpc>
                <a:spcPct val="150000"/>
              </a:lnSpc>
              <a:buFont typeface="Arial" panose="020B0604020202020204" pitchFamily="34" charset="0"/>
              <a:buChar char="•"/>
            </a:pPr>
            <a:r>
              <a:rPr lang="zh-CN" altLang="en-US" sz="2000" b="1" dirty="0"/>
              <a:t>进行缺失值处理、按时间合并等</a:t>
            </a:r>
            <a:endParaRPr lang="en-US" altLang="zh-CN" sz="2000" b="1" dirty="0"/>
          </a:p>
          <a:p>
            <a:pPr marL="342900" indent="-342900">
              <a:lnSpc>
                <a:spcPct val="150000"/>
              </a:lnSpc>
              <a:buFont typeface="Arial" panose="020B0604020202020204" pitchFamily="34" charset="0"/>
              <a:buChar char="•"/>
            </a:pPr>
            <a:r>
              <a:rPr lang="zh-CN" altLang="en-US" sz="2000" b="1" dirty="0"/>
              <a:t>为提高数据加载性能，采用了基于</a:t>
            </a:r>
            <a:r>
              <a:rPr lang="en-US" altLang="zh-CN" sz="2000" b="1" dirty="0" err="1"/>
              <a:t>localStorage</a:t>
            </a:r>
            <a:r>
              <a:rPr lang="zh-CN" altLang="en-US" sz="2000" b="1" dirty="0"/>
              <a:t>的多级缓存策略</a:t>
            </a:r>
            <a:endParaRPr lang="en-US" altLang="zh-CN" sz="2000" b="1" dirty="0"/>
          </a:p>
        </p:txBody>
      </p:sp>
      <p:pic>
        <p:nvPicPr>
          <p:cNvPr id="6" name="图形 5" descr="服务器 纯色填充">
            <a:extLst>
              <a:ext uri="{FF2B5EF4-FFF2-40B4-BE49-F238E27FC236}">
                <a16:creationId xmlns:a16="http://schemas.microsoft.com/office/drawing/2014/main" id="{7951F9BF-B748-BBC0-AE76-93B1F985F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1067" y="2336629"/>
            <a:ext cx="1466088" cy="1466088"/>
          </a:xfrm>
          <a:prstGeom prst="rect">
            <a:avLst/>
          </a:prstGeom>
        </p:spPr>
      </p:pic>
      <p:pic>
        <p:nvPicPr>
          <p:cNvPr id="9" name="图形 8" descr="算盘 纯色填充">
            <a:extLst>
              <a:ext uri="{FF2B5EF4-FFF2-40B4-BE49-F238E27FC236}">
                <a16:creationId xmlns:a16="http://schemas.microsoft.com/office/drawing/2014/main" id="{8D17FDCB-09BC-A139-532C-FAF8C8B586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0408" y="2371681"/>
            <a:ext cx="1395984" cy="1395984"/>
          </a:xfrm>
          <a:prstGeom prst="rect">
            <a:avLst/>
          </a:prstGeom>
        </p:spPr>
      </p:pic>
      <p:sp>
        <p:nvSpPr>
          <p:cNvPr id="10" name="文本框 9">
            <a:extLst>
              <a:ext uri="{FF2B5EF4-FFF2-40B4-BE49-F238E27FC236}">
                <a16:creationId xmlns:a16="http://schemas.microsoft.com/office/drawing/2014/main" id="{68D9C995-B5A8-72C7-0172-3E0D520274DF}"/>
              </a:ext>
            </a:extLst>
          </p:cNvPr>
          <p:cNvSpPr txBox="1"/>
          <p:nvPr/>
        </p:nvSpPr>
        <p:spPr>
          <a:xfrm>
            <a:off x="4685375" y="3868007"/>
            <a:ext cx="3324803" cy="2347950"/>
          </a:xfrm>
          <a:prstGeom prst="rect">
            <a:avLst/>
          </a:prstGeom>
          <a:noFill/>
        </p:spPr>
        <p:txBody>
          <a:bodyPr wrap="square">
            <a:spAutoFit/>
          </a:bodyPr>
          <a:lstStyle/>
          <a:p>
            <a:pPr algn="ctr">
              <a:lnSpc>
                <a:spcPct val="150000"/>
              </a:lnSpc>
            </a:pP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评分算法的实现</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endParaRPr>
          </a:p>
          <a:p>
            <a:pPr marL="342900" indent="-342900">
              <a:lnSpc>
                <a:spcPct val="150000"/>
              </a:lnSpc>
              <a:buFont typeface="Arial" panose="020B0604020202020204" pitchFamily="34" charset="0"/>
              <a:buChar char="•"/>
            </a:pPr>
            <a:r>
              <a:rPr lang="zh-CN" altLang="en-US" sz="2000" b="1" dirty="0"/>
              <a:t>部分参考</a:t>
            </a:r>
            <a:r>
              <a:rPr lang="en-US" altLang="zh-CN" sz="2000" b="1" dirty="0" err="1"/>
              <a:t>OpenDigger</a:t>
            </a:r>
            <a:endParaRPr lang="en-US" altLang="zh-CN" sz="2000" b="1" dirty="0"/>
          </a:p>
          <a:p>
            <a:pPr marL="342900" indent="-342900">
              <a:lnSpc>
                <a:spcPct val="150000"/>
              </a:lnSpc>
              <a:buFont typeface="Arial" panose="020B0604020202020204" pitchFamily="34" charset="0"/>
              <a:buChar char="•"/>
            </a:pPr>
            <a:r>
              <a:rPr lang="zh-CN" altLang="en-US" sz="2000" b="1" dirty="0"/>
              <a:t>对代码质量和社区活跃度设计评分算法</a:t>
            </a:r>
            <a:endParaRPr lang="en-US" altLang="zh-CN" sz="2000" b="1" dirty="0"/>
          </a:p>
          <a:p>
            <a:pPr marL="342900" indent="-342900">
              <a:lnSpc>
                <a:spcPct val="150000"/>
              </a:lnSpc>
              <a:buFont typeface="Arial" panose="020B0604020202020204" pitchFamily="34" charset="0"/>
              <a:buChar char="•"/>
            </a:pPr>
            <a:r>
              <a:rPr lang="zh-CN" altLang="en-US" sz="2000" b="1" dirty="0"/>
              <a:t>详见产品技术文档</a:t>
            </a:r>
            <a:endParaRPr lang="en-US" altLang="zh-CN" sz="2000" b="1" dirty="0"/>
          </a:p>
        </p:txBody>
      </p:sp>
      <p:pic>
        <p:nvPicPr>
          <p:cNvPr id="12" name="图形 11" descr="插画家 纯色填充">
            <a:extLst>
              <a:ext uri="{FF2B5EF4-FFF2-40B4-BE49-F238E27FC236}">
                <a16:creationId xmlns:a16="http://schemas.microsoft.com/office/drawing/2014/main" id="{8B3D6CF9-5E63-E97A-A829-2728D7F2B6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29644" y="2371680"/>
            <a:ext cx="1466087" cy="1466087"/>
          </a:xfrm>
          <a:prstGeom prst="rect">
            <a:avLst/>
          </a:prstGeom>
        </p:spPr>
      </p:pic>
      <p:sp>
        <p:nvSpPr>
          <p:cNvPr id="13" name="文本框 12">
            <a:extLst>
              <a:ext uri="{FF2B5EF4-FFF2-40B4-BE49-F238E27FC236}">
                <a16:creationId xmlns:a16="http://schemas.microsoft.com/office/drawing/2014/main" id="{016D33A6-D71E-10C3-987C-B2AA2EFFE39C}"/>
              </a:ext>
            </a:extLst>
          </p:cNvPr>
          <p:cNvSpPr txBox="1"/>
          <p:nvPr/>
        </p:nvSpPr>
        <p:spPr>
          <a:xfrm>
            <a:off x="8400285" y="3802717"/>
            <a:ext cx="3324803" cy="2352952"/>
          </a:xfrm>
          <a:prstGeom prst="rect">
            <a:avLst/>
          </a:prstGeom>
          <a:noFill/>
        </p:spPr>
        <p:txBody>
          <a:bodyPr wrap="square">
            <a:spAutoFit/>
          </a:bodyPr>
          <a:lstStyle/>
          <a:p>
            <a:pPr algn="ctr">
              <a:lnSpc>
                <a:spcPct val="150000"/>
              </a:lnSpc>
            </a:pP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可视化与性能优化</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endParaRPr>
          </a:p>
          <a:p>
            <a:pPr marL="342900" indent="-342900">
              <a:lnSpc>
                <a:spcPct val="150000"/>
              </a:lnSpc>
              <a:buFont typeface="Arial" panose="020B0604020202020204" pitchFamily="34" charset="0"/>
              <a:buChar char="•"/>
            </a:pPr>
            <a:r>
              <a:rPr lang="en-US" altLang="zh-CN" sz="2000" b="1" dirty="0" err="1"/>
              <a:t>ECharts</a:t>
            </a:r>
            <a:r>
              <a:rPr lang="zh-CN" altLang="en-US" sz="2000" b="1" dirty="0"/>
              <a:t>配置优化</a:t>
            </a:r>
            <a:endParaRPr lang="en-US" altLang="zh-CN" sz="2000" b="1" dirty="0"/>
          </a:p>
          <a:p>
            <a:pPr marL="342900" indent="-342900">
              <a:lnSpc>
                <a:spcPct val="150000"/>
              </a:lnSpc>
              <a:buFont typeface="Arial" panose="020B0604020202020204" pitchFamily="34" charset="0"/>
              <a:buChar char="•"/>
            </a:pPr>
            <a:r>
              <a:rPr lang="zh-CN" altLang="en-US" sz="2000" b="1" dirty="0"/>
              <a:t>数据抽稀与动态加载</a:t>
            </a:r>
            <a:endParaRPr lang="en-US" altLang="zh-CN" sz="2000" b="1" dirty="0"/>
          </a:p>
          <a:p>
            <a:pPr marL="342900" indent="-342900">
              <a:lnSpc>
                <a:spcPct val="150000"/>
              </a:lnSpc>
              <a:buFont typeface="Arial" panose="020B0604020202020204" pitchFamily="34" charset="0"/>
              <a:buChar char="•"/>
            </a:pPr>
            <a:r>
              <a:rPr lang="en-US" altLang="zh-CN" sz="2000" b="1" dirty="0"/>
              <a:t>React Context</a:t>
            </a:r>
            <a:r>
              <a:rPr lang="zh-CN" altLang="en-US" sz="2000" b="1" dirty="0"/>
              <a:t>优化</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endParaRPr>
          </a:p>
          <a:p>
            <a:pPr marL="342900" indent="-342900">
              <a:lnSpc>
                <a:spcPct val="150000"/>
              </a:lnSpc>
              <a:buFont typeface="Arial" panose="020B0604020202020204" pitchFamily="34" charset="0"/>
              <a:buChar char="•"/>
            </a:pPr>
            <a:r>
              <a:rPr lang="zh-CN" altLang="en-US" sz="2000" b="1" dirty="0"/>
              <a:t>数据预加载与虚拟列表</a:t>
            </a:r>
            <a:endParaRPr lang="en-US" altLang="zh-CN" sz="2000" b="1" dirty="0"/>
          </a:p>
        </p:txBody>
      </p:sp>
    </p:spTree>
    <p:extLst>
      <p:ext uri="{BB962C8B-B14F-4D97-AF65-F5344CB8AC3E}">
        <p14:creationId xmlns:p14="http://schemas.microsoft.com/office/powerpoint/2010/main" val="1642246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587-0743-8E46-24B8-401438664FD2}"/>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D4CA0F39-BD66-D087-2456-C322A4763935}"/>
              </a:ext>
            </a:extLst>
          </p:cNvPr>
          <p:cNvSpPr>
            <a:spLocks noGrp="1"/>
          </p:cNvSpPr>
          <p:nvPr>
            <p:ph type="ctrTitle"/>
          </p:nvPr>
        </p:nvSpPr>
        <p:spPr/>
        <p:txBody>
          <a:bodyPr/>
          <a:lstStyle/>
          <a:p>
            <a:r>
              <a:rPr lang="en-US" altLang="zh-CN" dirty="0"/>
              <a:t>3 </a:t>
            </a:r>
            <a:r>
              <a:rPr lang="zh-CN" altLang="en-US" dirty="0"/>
              <a:t>项目技术细节</a:t>
            </a:r>
          </a:p>
        </p:txBody>
      </p:sp>
      <p:sp>
        <p:nvSpPr>
          <p:cNvPr id="2" name="文本框 1">
            <a:extLst>
              <a:ext uri="{FF2B5EF4-FFF2-40B4-BE49-F238E27FC236}">
                <a16:creationId xmlns:a16="http://schemas.microsoft.com/office/drawing/2014/main" id="{067BC734-C38A-835E-A9E5-9A19F665C5FA}"/>
              </a:ext>
            </a:extLst>
          </p:cNvPr>
          <p:cNvSpPr txBox="1"/>
          <p:nvPr/>
        </p:nvSpPr>
        <p:spPr>
          <a:xfrm>
            <a:off x="647747" y="1415909"/>
            <a:ext cx="5038817"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3.2. Hugging Face</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平台部分</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C5D7A51-89F4-A01D-0B02-E62EDDA49355}"/>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3270C86-45E8-AD91-4B33-A3D3E2F26ADA}"/>
              </a:ext>
            </a:extLst>
          </p:cNvPr>
          <p:cNvSpPr txBox="1"/>
          <p:nvPr/>
        </p:nvSpPr>
        <p:spPr>
          <a:xfrm>
            <a:off x="4252327" y="1011620"/>
            <a:ext cx="7570375" cy="1477328"/>
          </a:xfrm>
          <a:prstGeom prst="rect">
            <a:avLst/>
          </a:prstGeom>
          <a:noFill/>
        </p:spPr>
        <p:txBody>
          <a:bodyPr wrap="square" rtlCol="0">
            <a:spAutoFit/>
          </a:bodyPr>
          <a:lstStyle/>
          <a:p>
            <a:pPr marL="285750" indent="-285750">
              <a:buFont typeface="Arial" panose="020B0604020202020204" pitchFamily="34" charset="0"/>
              <a:buChar char="•"/>
            </a:pPr>
            <a:r>
              <a:rPr lang="zh-CN" altLang="zh-CN" sz="1800" dirty="0">
                <a:effectLst/>
                <a:ea typeface="等线" panose="02010600030101010101" pitchFamily="2" charset="-122"/>
                <a:cs typeface="Times New Roman" panose="02020603050405020304" pitchFamily="18" charset="0"/>
              </a:rPr>
              <a:t>影响力算法是一个迭代过程，</a:t>
            </a:r>
            <a:r>
              <a:rPr lang="zh-CN" altLang="en-US" sz="1800" dirty="0">
                <a:effectLst/>
                <a:ea typeface="等线" panose="02010600030101010101" pitchFamily="2" charset="-122"/>
                <a:cs typeface="Times New Roman" panose="02020603050405020304" pitchFamily="18" charset="0"/>
              </a:rPr>
              <a:t>从基础模型开始迭代直到算法收敛。</a:t>
            </a:r>
            <a:endParaRPr lang="en-US" altLang="zh-CN" sz="18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我们采用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PyVis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库进行关系网络图的可视化绘制。为了使网络图更加美观，我们设计了八种不同的筛选结点的方式。 </a:t>
            </a:r>
          </a:p>
          <a:p>
            <a:endParaRPr lang="zh-CN" altLang="en-US" dirty="0"/>
          </a:p>
        </p:txBody>
      </p:sp>
      <p:grpSp>
        <p:nvGrpSpPr>
          <p:cNvPr id="42" name="组合 41">
            <a:extLst>
              <a:ext uri="{FF2B5EF4-FFF2-40B4-BE49-F238E27FC236}">
                <a16:creationId xmlns:a16="http://schemas.microsoft.com/office/drawing/2014/main" id="{7AE14CD8-66B1-D8D6-268A-8FC62738720A}"/>
              </a:ext>
            </a:extLst>
          </p:cNvPr>
          <p:cNvGrpSpPr/>
          <p:nvPr/>
        </p:nvGrpSpPr>
        <p:grpSpPr>
          <a:xfrm>
            <a:off x="1891439" y="2240595"/>
            <a:ext cx="7590249" cy="4594787"/>
            <a:chOff x="1891439" y="2240595"/>
            <a:chExt cx="7590249" cy="4594787"/>
          </a:xfrm>
        </p:grpSpPr>
        <p:grpSp>
          <p:nvGrpSpPr>
            <p:cNvPr id="37" name="组合 36">
              <a:extLst>
                <a:ext uri="{FF2B5EF4-FFF2-40B4-BE49-F238E27FC236}">
                  <a16:creationId xmlns:a16="http://schemas.microsoft.com/office/drawing/2014/main" id="{994B3534-38AB-5B29-39BB-C52D2D3824E8}"/>
                </a:ext>
              </a:extLst>
            </p:cNvPr>
            <p:cNvGrpSpPr/>
            <p:nvPr/>
          </p:nvGrpSpPr>
          <p:grpSpPr>
            <a:xfrm>
              <a:off x="1891439" y="2240595"/>
              <a:ext cx="7590249" cy="2801387"/>
              <a:chOff x="1891439" y="2341179"/>
              <a:chExt cx="7590249" cy="2801387"/>
            </a:xfrm>
          </p:grpSpPr>
          <p:grpSp>
            <p:nvGrpSpPr>
              <p:cNvPr id="5" name="组合 4">
                <a:extLst>
                  <a:ext uri="{FF2B5EF4-FFF2-40B4-BE49-F238E27FC236}">
                    <a16:creationId xmlns:a16="http://schemas.microsoft.com/office/drawing/2014/main" id="{BF148C0F-8BAE-BF6F-8081-B4CC072214D0}"/>
                  </a:ext>
                </a:extLst>
              </p:cNvPr>
              <p:cNvGrpSpPr/>
              <p:nvPr/>
            </p:nvGrpSpPr>
            <p:grpSpPr>
              <a:xfrm>
                <a:off x="1891439" y="2341179"/>
                <a:ext cx="7590249" cy="2801387"/>
                <a:chOff x="569694" y="551849"/>
                <a:chExt cx="8969930" cy="3392507"/>
              </a:xfrm>
            </p:grpSpPr>
            <p:grpSp>
              <p:nvGrpSpPr>
                <p:cNvPr id="6" name="组合 5">
                  <a:extLst>
                    <a:ext uri="{FF2B5EF4-FFF2-40B4-BE49-F238E27FC236}">
                      <a16:creationId xmlns:a16="http://schemas.microsoft.com/office/drawing/2014/main" id="{30C6398F-566C-8E9A-F01F-E9A174915D18}"/>
                    </a:ext>
                  </a:extLst>
                </p:cNvPr>
                <p:cNvGrpSpPr/>
                <p:nvPr/>
              </p:nvGrpSpPr>
              <p:grpSpPr>
                <a:xfrm>
                  <a:off x="1091264" y="551849"/>
                  <a:ext cx="1324677" cy="1346114"/>
                  <a:chOff x="1091264" y="551849"/>
                  <a:chExt cx="1324677" cy="1346114"/>
                </a:xfrm>
              </p:grpSpPr>
              <p:pic>
                <p:nvPicPr>
                  <p:cNvPr id="32" name="图形 31">
                    <a:extLst>
                      <a:ext uri="{FF2B5EF4-FFF2-40B4-BE49-F238E27FC236}">
                        <a16:creationId xmlns:a16="http://schemas.microsoft.com/office/drawing/2014/main" id="{E6BA95CC-4307-9A10-7902-761B832D7D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1264" y="551849"/>
                    <a:ext cx="930041" cy="930041"/>
                  </a:xfrm>
                  <a:prstGeom prst="rect">
                    <a:avLst/>
                  </a:prstGeom>
                </p:spPr>
              </p:pic>
              <p:sp>
                <p:nvSpPr>
                  <p:cNvPr id="33" name="文本框 32">
                    <a:extLst>
                      <a:ext uri="{FF2B5EF4-FFF2-40B4-BE49-F238E27FC236}">
                        <a16:creationId xmlns:a16="http://schemas.microsoft.com/office/drawing/2014/main" id="{F81E475A-DBE4-4E09-46FA-4DDF8346989C}"/>
                      </a:ext>
                    </a:extLst>
                  </p:cNvPr>
                  <p:cNvSpPr txBox="1"/>
                  <p:nvPr/>
                </p:nvSpPr>
                <p:spPr>
                  <a:xfrm>
                    <a:off x="1260909" y="1528631"/>
                    <a:ext cx="1155032" cy="369332"/>
                  </a:xfrm>
                  <a:prstGeom prst="rect">
                    <a:avLst/>
                  </a:prstGeom>
                  <a:noFill/>
                </p:spPr>
                <p:txBody>
                  <a:bodyPr wrap="square" rtlCol="0">
                    <a:spAutoFit/>
                  </a:bodyPr>
                  <a:lstStyle/>
                  <a:p>
                    <a:r>
                      <a:rPr lang="zh-CN" altLang="en-US" dirty="0"/>
                      <a:t>爬虫</a:t>
                    </a:r>
                  </a:p>
                </p:txBody>
              </p:sp>
            </p:grpSp>
            <p:grpSp>
              <p:nvGrpSpPr>
                <p:cNvPr id="7" name="组合 6">
                  <a:extLst>
                    <a:ext uri="{FF2B5EF4-FFF2-40B4-BE49-F238E27FC236}">
                      <a16:creationId xmlns:a16="http://schemas.microsoft.com/office/drawing/2014/main" id="{4B7C97D5-6BC3-95A1-F05C-0C6404F0C343}"/>
                    </a:ext>
                  </a:extLst>
                </p:cNvPr>
                <p:cNvGrpSpPr/>
                <p:nvPr/>
              </p:nvGrpSpPr>
              <p:grpSpPr>
                <a:xfrm>
                  <a:off x="569694" y="2181197"/>
                  <a:ext cx="2211504" cy="1763159"/>
                  <a:chOff x="569694" y="2181197"/>
                  <a:chExt cx="2211504" cy="1763159"/>
                </a:xfrm>
              </p:grpSpPr>
              <p:pic>
                <p:nvPicPr>
                  <p:cNvPr id="30" name="图形 29">
                    <a:extLst>
                      <a:ext uri="{FF2B5EF4-FFF2-40B4-BE49-F238E27FC236}">
                        <a16:creationId xmlns:a16="http://schemas.microsoft.com/office/drawing/2014/main" id="{F62F2912-BF6D-3F0F-867D-9015EDE918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264" y="2181197"/>
                    <a:ext cx="930041" cy="930041"/>
                  </a:xfrm>
                  <a:prstGeom prst="rect">
                    <a:avLst/>
                  </a:prstGeom>
                </p:spPr>
              </p:pic>
              <p:sp>
                <p:nvSpPr>
                  <p:cNvPr id="31" name="文本框 30">
                    <a:extLst>
                      <a:ext uri="{FF2B5EF4-FFF2-40B4-BE49-F238E27FC236}">
                        <a16:creationId xmlns:a16="http://schemas.microsoft.com/office/drawing/2014/main" id="{20ECA114-3AF0-043D-D1DE-B89CF315FBB5}"/>
                      </a:ext>
                    </a:extLst>
                  </p:cNvPr>
                  <p:cNvSpPr txBox="1"/>
                  <p:nvPr/>
                </p:nvSpPr>
                <p:spPr>
                  <a:xfrm>
                    <a:off x="569694" y="3161643"/>
                    <a:ext cx="2211504" cy="782713"/>
                  </a:xfrm>
                  <a:prstGeom prst="rect">
                    <a:avLst/>
                  </a:prstGeom>
                  <a:noFill/>
                </p:spPr>
                <p:txBody>
                  <a:bodyPr wrap="square" rtlCol="0">
                    <a:spAutoFit/>
                  </a:bodyPr>
                  <a:lstStyle/>
                  <a:p>
                    <a:pPr algn="ctr"/>
                    <a:r>
                      <a:rPr lang="en-US" altLang="zh-CN" dirty="0" err="1"/>
                      <a:t>huggingface_hub</a:t>
                    </a:r>
                    <a:r>
                      <a:rPr lang="en-US" altLang="zh-CN" dirty="0"/>
                      <a:t> API</a:t>
                    </a:r>
                    <a:endParaRPr lang="zh-CN" altLang="en-US" dirty="0"/>
                  </a:p>
                </p:txBody>
              </p:sp>
            </p:grpSp>
            <p:pic>
              <p:nvPicPr>
                <p:cNvPr id="9" name="图形 8">
                  <a:extLst>
                    <a:ext uri="{FF2B5EF4-FFF2-40B4-BE49-F238E27FC236}">
                      <a16:creationId xmlns:a16="http://schemas.microsoft.com/office/drawing/2014/main" id="{45D72813-EEEB-2B3C-4A2B-D35F140221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42873" y="1481890"/>
                  <a:ext cx="4127434" cy="1347937"/>
                </a:xfrm>
                <a:prstGeom prst="rect">
                  <a:avLst/>
                </a:prstGeom>
              </p:spPr>
            </p:pic>
            <p:grpSp>
              <p:nvGrpSpPr>
                <p:cNvPr id="10" name="组合 9">
                  <a:extLst>
                    <a:ext uri="{FF2B5EF4-FFF2-40B4-BE49-F238E27FC236}">
                      <a16:creationId xmlns:a16="http://schemas.microsoft.com/office/drawing/2014/main" id="{C39B85C7-AE03-41C4-2483-4EA03EC3662C}"/>
                    </a:ext>
                  </a:extLst>
                </p:cNvPr>
                <p:cNvGrpSpPr/>
                <p:nvPr/>
              </p:nvGrpSpPr>
              <p:grpSpPr>
                <a:xfrm>
                  <a:off x="4303409" y="645066"/>
                  <a:ext cx="1905802" cy="1392888"/>
                  <a:chOff x="3725408" y="578421"/>
                  <a:chExt cx="1905802" cy="1392888"/>
                </a:xfrm>
              </p:grpSpPr>
              <p:pic>
                <p:nvPicPr>
                  <p:cNvPr id="28" name="图形 27">
                    <a:extLst>
                      <a:ext uri="{FF2B5EF4-FFF2-40B4-BE49-F238E27FC236}">
                        <a16:creationId xmlns:a16="http://schemas.microsoft.com/office/drawing/2014/main" id="{94323A0A-AB54-D678-257B-6CF42C74EA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4889" y="578421"/>
                    <a:ext cx="1055628" cy="1055626"/>
                  </a:xfrm>
                  <a:prstGeom prst="rect">
                    <a:avLst/>
                  </a:prstGeom>
                </p:spPr>
              </p:pic>
              <p:sp>
                <p:nvSpPr>
                  <p:cNvPr id="29" name="文本框 28">
                    <a:extLst>
                      <a:ext uri="{FF2B5EF4-FFF2-40B4-BE49-F238E27FC236}">
                        <a16:creationId xmlns:a16="http://schemas.microsoft.com/office/drawing/2014/main" id="{41D87138-887B-D47A-E538-311DBC562F0A}"/>
                      </a:ext>
                    </a:extLst>
                  </p:cNvPr>
                  <p:cNvSpPr txBox="1"/>
                  <p:nvPr/>
                </p:nvSpPr>
                <p:spPr>
                  <a:xfrm>
                    <a:off x="3725408" y="1601977"/>
                    <a:ext cx="1905802" cy="369332"/>
                  </a:xfrm>
                  <a:prstGeom prst="rect">
                    <a:avLst/>
                  </a:prstGeom>
                  <a:noFill/>
                </p:spPr>
                <p:txBody>
                  <a:bodyPr wrap="square" rtlCol="0">
                    <a:spAutoFit/>
                  </a:bodyPr>
                  <a:lstStyle/>
                  <a:p>
                    <a:r>
                      <a:rPr lang="zh-CN" altLang="en-US" dirty="0"/>
                      <a:t>影响力算法</a:t>
                    </a:r>
                  </a:p>
                </p:txBody>
              </p:sp>
            </p:grpSp>
            <p:grpSp>
              <p:nvGrpSpPr>
                <p:cNvPr id="11" name="组合 10">
                  <a:extLst>
                    <a:ext uri="{FF2B5EF4-FFF2-40B4-BE49-F238E27FC236}">
                      <a16:creationId xmlns:a16="http://schemas.microsoft.com/office/drawing/2014/main" id="{176BACAB-9DFD-006E-BC89-2A83B5902C33}"/>
                    </a:ext>
                  </a:extLst>
                </p:cNvPr>
                <p:cNvGrpSpPr/>
                <p:nvPr/>
              </p:nvGrpSpPr>
              <p:grpSpPr>
                <a:xfrm>
                  <a:off x="7140571" y="1212040"/>
                  <a:ext cx="2399053" cy="2075951"/>
                  <a:chOff x="7140571" y="1347979"/>
                  <a:chExt cx="2399053" cy="2075951"/>
                </a:xfrm>
              </p:grpSpPr>
              <p:pic>
                <p:nvPicPr>
                  <p:cNvPr id="26" name="图形 25">
                    <a:extLst>
                      <a:ext uri="{FF2B5EF4-FFF2-40B4-BE49-F238E27FC236}">
                        <a16:creationId xmlns:a16="http://schemas.microsoft.com/office/drawing/2014/main" id="{E53157B7-3DE5-9554-0AFE-4D147E5F28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0893" y="1347979"/>
                    <a:ext cx="1601130" cy="1601130"/>
                  </a:xfrm>
                  <a:prstGeom prst="rect">
                    <a:avLst/>
                  </a:prstGeom>
                </p:spPr>
              </p:pic>
              <p:sp>
                <p:nvSpPr>
                  <p:cNvPr id="27" name="文本框 26">
                    <a:extLst>
                      <a:ext uri="{FF2B5EF4-FFF2-40B4-BE49-F238E27FC236}">
                        <a16:creationId xmlns:a16="http://schemas.microsoft.com/office/drawing/2014/main" id="{54B40518-84EC-BBB7-0BBA-84746E2537C1}"/>
                      </a:ext>
                    </a:extLst>
                  </p:cNvPr>
                  <p:cNvSpPr txBox="1"/>
                  <p:nvPr/>
                </p:nvSpPr>
                <p:spPr>
                  <a:xfrm>
                    <a:off x="7140571" y="3054598"/>
                    <a:ext cx="2399053" cy="369332"/>
                  </a:xfrm>
                  <a:prstGeom prst="rect">
                    <a:avLst/>
                  </a:prstGeom>
                  <a:noFill/>
                </p:spPr>
                <p:txBody>
                  <a:bodyPr wrap="square" rtlCol="0">
                    <a:spAutoFit/>
                  </a:bodyPr>
                  <a:lstStyle/>
                  <a:p>
                    <a:r>
                      <a:rPr lang="zh-CN" altLang="en-US" dirty="0"/>
                      <a:t>大模型生态网络图</a:t>
                    </a:r>
                  </a:p>
                </p:txBody>
              </p:sp>
            </p:grpSp>
            <p:sp>
              <p:nvSpPr>
                <p:cNvPr id="25" name="文本框 24">
                  <a:extLst>
                    <a:ext uri="{FF2B5EF4-FFF2-40B4-BE49-F238E27FC236}">
                      <a16:creationId xmlns:a16="http://schemas.microsoft.com/office/drawing/2014/main" id="{5B44B1E0-7892-645F-E826-FC796F4124CF}"/>
                    </a:ext>
                  </a:extLst>
                </p:cNvPr>
                <p:cNvSpPr txBox="1"/>
                <p:nvPr/>
              </p:nvSpPr>
              <p:spPr>
                <a:xfrm>
                  <a:off x="4312833" y="3259597"/>
                  <a:ext cx="1483652" cy="447265"/>
                </a:xfrm>
                <a:prstGeom prst="rect">
                  <a:avLst/>
                </a:prstGeom>
                <a:noFill/>
              </p:spPr>
              <p:txBody>
                <a:bodyPr wrap="square" rtlCol="0">
                  <a:spAutoFit/>
                </a:bodyPr>
                <a:lstStyle/>
                <a:p>
                  <a:pPr algn="ctr"/>
                  <a:r>
                    <a:rPr lang="en-US" altLang="zh-CN" dirty="0" err="1"/>
                    <a:t>PyVis</a:t>
                  </a:r>
                  <a:endParaRPr lang="zh-CN" altLang="en-US" dirty="0"/>
                </a:p>
              </p:txBody>
            </p:sp>
          </p:grpSp>
          <p:pic>
            <p:nvPicPr>
              <p:cNvPr id="36" name="图片 35">
                <a:extLst>
                  <a:ext uri="{FF2B5EF4-FFF2-40B4-BE49-F238E27FC236}">
                    <a16:creationId xmlns:a16="http://schemas.microsoft.com/office/drawing/2014/main" id="{722FCCBF-5490-3913-A177-86ADE122242C}"/>
                  </a:ext>
                </a:extLst>
              </p:cNvPr>
              <p:cNvPicPr>
                <a:picLocks noChangeAspect="1"/>
              </p:cNvPicPr>
              <p:nvPr/>
            </p:nvPicPr>
            <p:blipFill>
              <a:blip r:embed="rId12"/>
              <a:stretch>
                <a:fillRect/>
              </a:stretch>
            </p:blipFill>
            <p:spPr>
              <a:xfrm>
                <a:off x="5309010" y="3883040"/>
                <a:ext cx="786990" cy="717527"/>
              </a:xfrm>
              <a:prstGeom prst="rect">
                <a:avLst/>
              </a:prstGeom>
            </p:spPr>
          </p:pic>
        </p:grpSp>
        <p:pic>
          <p:nvPicPr>
            <p:cNvPr id="38" name="图形 37">
              <a:extLst>
                <a:ext uri="{FF2B5EF4-FFF2-40B4-BE49-F238E27FC236}">
                  <a16:creationId xmlns:a16="http://schemas.microsoft.com/office/drawing/2014/main" id="{02A649B7-585B-98D5-D2E2-5BFE4EA28A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92103" y="4897280"/>
              <a:ext cx="1430049" cy="1291771"/>
            </a:xfrm>
            <a:prstGeom prst="rect">
              <a:avLst/>
            </a:prstGeom>
          </p:spPr>
        </p:pic>
        <p:pic>
          <p:nvPicPr>
            <p:cNvPr id="39" name="图形 38">
              <a:extLst>
                <a:ext uri="{FF2B5EF4-FFF2-40B4-BE49-F238E27FC236}">
                  <a16:creationId xmlns:a16="http://schemas.microsoft.com/office/drawing/2014/main" id="{BFADFB80-0910-8A3B-CEFE-BCC1E82048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303077">
              <a:off x="3893108" y="4607377"/>
              <a:ext cx="3368962" cy="1067657"/>
            </a:xfrm>
            <a:prstGeom prst="rect">
              <a:avLst/>
            </a:prstGeom>
          </p:spPr>
        </p:pic>
        <p:sp>
          <p:nvSpPr>
            <p:cNvPr id="40" name="文本框 39">
              <a:extLst>
                <a:ext uri="{FF2B5EF4-FFF2-40B4-BE49-F238E27FC236}">
                  <a16:creationId xmlns:a16="http://schemas.microsoft.com/office/drawing/2014/main" id="{20F62198-7E36-4827-1FD1-F73B87D653DD}"/>
                </a:ext>
              </a:extLst>
            </p:cNvPr>
            <p:cNvSpPr txBox="1"/>
            <p:nvPr/>
          </p:nvSpPr>
          <p:spPr>
            <a:xfrm>
              <a:off x="7311138" y="6189051"/>
              <a:ext cx="2170550" cy="646331"/>
            </a:xfrm>
            <a:prstGeom prst="rect">
              <a:avLst/>
            </a:prstGeom>
            <a:noFill/>
          </p:spPr>
          <p:txBody>
            <a:bodyPr wrap="square" rtlCol="0">
              <a:spAutoFit/>
            </a:bodyPr>
            <a:lstStyle/>
            <a:p>
              <a:pPr algn="ctr"/>
              <a:r>
                <a:rPr lang="zh-CN" altLang="en-US" dirty="0"/>
                <a:t>数据大屏与</a:t>
              </a:r>
              <a:endParaRPr lang="en-US" altLang="zh-CN" dirty="0"/>
            </a:p>
            <a:p>
              <a:pPr algn="ctr"/>
              <a:r>
                <a:rPr lang="en-US" altLang="zh-CN" dirty="0"/>
                <a:t>LLM Leaderboard</a:t>
              </a:r>
              <a:endParaRPr lang="zh-CN" altLang="en-US" dirty="0"/>
            </a:p>
          </p:txBody>
        </p:sp>
      </p:grpSp>
      <p:sp>
        <p:nvSpPr>
          <p:cNvPr id="41" name="文本框 40">
            <a:extLst>
              <a:ext uri="{FF2B5EF4-FFF2-40B4-BE49-F238E27FC236}">
                <a16:creationId xmlns:a16="http://schemas.microsoft.com/office/drawing/2014/main" id="{592A1090-AC84-934B-DE34-DC56A9D34412}"/>
              </a:ext>
            </a:extLst>
          </p:cNvPr>
          <p:cNvSpPr txBox="1"/>
          <p:nvPr/>
        </p:nvSpPr>
        <p:spPr>
          <a:xfrm>
            <a:off x="1298448" y="5858235"/>
            <a:ext cx="5907759" cy="923330"/>
          </a:xfrm>
          <a:prstGeom prst="rect">
            <a:avLst/>
          </a:prstGeom>
          <a:noFill/>
        </p:spPr>
        <p:txBody>
          <a:bodyPr wrap="square" rtlCol="0">
            <a:spAutoFit/>
          </a:bodyPr>
          <a:lstStyle/>
          <a:p>
            <a:pPr marL="285750" indent="-285750">
              <a:buFont typeface="Arial" panose="020B0604020202020204" pitchFamily="34" charset="0"/>
              <a:buChar char="•"/>
            </a:pPr>
            <a:r>
              <a:rPr lang="zh-CN" altLang="zh-CN" sz="1800" dirty="0">
                <a:effectLst/>
                <a:ea typeface="等线" panose="02010600030101010101" pitchFamily="2" charset="-122"/>
                <a:cs typeface="Times New Roman" panose="02020603050405020304" pitchFamily="18" charset="0"/>
              </a:rPr>
              <a:t>基于已有的这些数据，我们还构建了 </a:t>
            </a:r>
            <a:r>
              <a:rPr lang="en-US" altLang="zh-CN" sz="1800" dirty="0">
                <a:effectLst/>
                <a:ea typeface="等线" panose="02010600030101010101" pitchFamily="2" charset="-122"/>
                <a:cs typeface="Times New Roman" panose="02020603050405020304" pitchFamily="18" charset="0"/>
              </a:rPr>
              <a:t>LLM Leaderboard </a:t>
            </a:r>
            <a:r>
              <a:rPr lang="zh-CN" altLang="zh-CN" sz="1800" dirty="0">
                <a:effectLst/>
                <a:ea typeface="等线" panose="02010600030101010101" pitchFamily="2" charset="-122"/>
                <a:cs typeface="Times New Roman" panose="02020603050405020304" pitchFamily="18" charset="0"/>
              </a:rPr>
              <a:t>以及 大模型生态大屏，将我们的项目变得更像一个生态分析的应用。</a:t>
            </a:r>
            <a:endParaRPr lang="zh-CN" altLang="en-US" dirty="0"/>
          </a:p>
        </p:txBody>
      </p:sp>
    </p:spTree>
    <p:extLst>
      <p:ext uri="{BB962C8B-B14F-4D97-AF65-F5344CB8AC3E}">
        <p14:creationId xmlns:p14="http://schemas.microsoft.com/office/powerpoint/2010/main" val="354475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C0613-D15B-ECBB-F574-D56BC39810FC}"/>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4E970CE-BACF-C212-48CB-6AE53C7120B8}"/>
              </a:ext>
            </a:extLst>
          </p:cNvPr>
          <p:cNvSpPr>
            <a:spLocks noGrp="1"/>
          </p:cNvSpPr>
          <p:nvPr>
            <p:ph type="ctrTitle"/>
          </p:nvPr>
        </p:nvSpPr>
        <p:spPr/>
        <p:txBody>
          <a:bodyPr/>
          <a:lstStyle/>
          <a:p>
            <a:r>
              <a:rPr lang="en-US" altLang="zh-CN" dirty="0"/>
              <a:t>3 </a:t>
            </a:r>
            <a:r>
              <a:rPr lang="zh-CN" altLang="en-US" dirty="0"/>
              <a:t>项目技术细节</a:t>
            </a:r>
          </a:p>
        </p:txBody>
      </p:sp>
      <p:sp>
        <p:nvSpPr>
          <p:cNvPr id="2" name="文本框 1">
            <a:extLst>
              <a:ext uri="{FF2B5EF4-FFF2-40B4-BE49-F238E27FC236}">
                <a16:creationId xmlns:a16="http://schemas.microsoft.com/office/drawing/2014/main" id="{0B0E5418-C316-2A23-2AEC-35EBB934FCE6}"/>
              </a:ext>
            </a:extLst>
          </p:cNvPr>
          <p:cNvSpPr txBox="1"/>
          <p:nvPr/>
        </p:nvSpPr>
        <p:spPr>
          <a:xfrm>
            <a:off x="647747" y="1415909"/>
            <a:ext cx="5780485"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3.2. Hugging Face</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平台部分 </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影响力算法</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87886CC-991E-FA88-9BB6-14C5ABCA8585}"/>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169C6F2-A713-EABE-7ACD-08D8E6A7B857}"/>
              </a:ext>
            </a:extLst>
          </p:cNvPr>
          <p:cNvPicPr>
            <a:picLocks noChangeAspect="1"/>
          </p:cNvPicPr>
          <p:nvPr/>
        </p:nvPicPr>
        <p:blipFill>
          <a:blip r:embed="rId2"/>
          <a:stretch>
            <a:fillRect/>
          </a:stretch>
        </p:blipFill>
        <p:spPr>
          <a:xfrm>
            <a:off x="24916" y="2114328"/>
            <a:ext cx="7026146" cy="4682119"/>
          </a:xfrm>
          <a:prstGeom prst="rect">
            <a:avLst/>
          </a:prstGeom>
        </p:spPr>
      </p:pic>
      <p:pic>
        <p:nvPicPr>
          <p:cNvPr id="14" name="图片 13">
            <a:extLst>
              <a:ext uri="{FF2B5EF4-FFF2-40B4-BE49-F238E27FC236}">
                <a16:creationId xmlns:a16="http://schemas.microsoft.com/office/drawing/2014/main" id="{A9F37EE6-441E-7266-408F-33645D9AC29F}"/>
              </a:ext>
            </a:extLst>
          </p:cNvPr>
          <p:cNvPicPr>
            <a:picLocks noChangeAspect="1"/>
          </p:cNvPicPr>
          <p:nvPr/>
        </p:nvPicPr>
        <p:blipFill>
          <a:blip r:embed="rId3"/>
          <a:stretch>
            <a:fillRect/>
          </a:stretch>
        </p:blipFill>
        <p:spPr>
          <a:xfrm>
            <a:off x="7139272" y="2114328"/>
            <a:ext cx="5052728" cy="4727840"/>
          </a:xfrm>
          <a:prstGeom prst="rect">
            <a:avLst/>
          </a:prstGeom>
        </p:spPr>
      </p:pic>
    </p:spTree>
    <p:extLst>
      <p:ext uri="{BB962C8B-B14F-4D97-AF65-F5344CB8AC3E}">
        <p14:creationId xmlns:p14="http://schemas.microsoft.com/office/powerpoint/2010/main" val="132445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endParaRPr lang="zh-CN" altLang="en-US"/>
          </a:p>
        </p:txBody>
      </p:sp>
      <p:sp>
        <p:nvSpPr>
          <p:cNvPr id="4" name="文本框 3"/>
          <p:cNvSpPr txBox="1"/>
          <p:nvPr/>
        </p:nvSpPr>
        <p:spPr>
          <a:xfrm>
            <a:off x="3277235" y="1890395"/>
            <a:ext cx="6891020" cy="4824847"/>
          </a:xfrm>
          <a:prstGeom prst="rect">
            <a:avLst/>
          </a:prstGeom>
          <a:noFill/>
        </p:spPr>
        <p:txBody>
          <a:bodyPr wrap="square" rtlCol="0">
            <a:spAutoFit/>
          </a:bodyPr>
          <a:lstStyle/>
          <a:p>
            <a:pPr algn="l">
              <a:lnSpc>
                <a:spcPct val="150000"/>
              </a:lnSpc>
            </a:pPr>
            <a:r>
              <a:rPr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1</a:t>
            </a:r>
            <a:r>
              <a:rPr 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需求洞察</a:t>
            </a:r>
            <a:endParaRPr lang="en-US" altLang="zh-CN"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a:p>
            <a:pPr algn="l">
              <a:lnSpc>
                <a:spcPct val="150000"/>
              </a:lnSpc>
            </a:pPr>
            <a:r>
              <a:rPr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2</a:t>
            </a:r>
            <a:r>
              <a:rPr 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项目效果展示</a:t>
            </a:r>
            <a:endParaRPr lang="en-US" altLang="zh-CN"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a:p>
            <a:pPr algn="l">
              <a:lnSpc>
                <a:spcPct val="150000"/>
              </a:lnSpc>
            </a:pPr>
            <a:r>
              <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2.1 GitHub</a:t>
            </a:r>
            <a:r>
              <a:rPr kumimoji="0" lang="zh-CN" altLang="en-US"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平台部分</a:t>
            </a:r>
            <a:endPar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endParaRPr>
          </a:p>
          <a:p>
            <a:pPr algn="l">
              <a:lnSpc>
                <a:spcPct val="150000"/>
              </a:lnSpc>
            </a:pPr>
            <a:r>
              <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2.2 Hugging Face</a:t>
            </a:r>
            <a:r>
              <a:rPr kumimoji="0" lang="zh-CN" altLang="en-US"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平台部分</a:t>
            </a:r>
            <a:endPar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endParaRPr>
          </a:p>
          <a:p>
            <a:pPr>
              <a:lnSpc>
                <a:spcPct val="150000"/>
              </a:lnSpc>
              <a:defRPr/>
            </a:pPr>
            <a:r>
              <a:rPr lang="en-US" altLang="zh-CN"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3 </a:t>
            </a:r>
            <a:r>
              <a:rPr lang="zh-CN" altLang="en-US" sz="28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项目技术细节</a:t>
            </a:r>
            <a:r>
              <a:rPr lang="en-US" sz="2000" dirty="0">
                <a:solidFill>
                  <a:schemeClr val="tx1"/>
                </a:solidFill>
                <a:latin typeface="思源黑体 CN Normal" panose="020B0200000000000000" charset="-122"/>
                <a:ea typeface="思源黑体 CN Normal" panose="020B0200000000000000" charset="-122"/>
                <a:cs typeface="思源黑体 CN Normal" panose="020B0200000000000000" charset="-122"/>
                <a:sym typeface="+mn-ea"/>
              </a:rPr>
              <a:t>      </a:t>
            </a:r>
            <a:r>
              <a:rPr sz="2400" dirty="0">
                <a:solidFill>
                  <a:schemeClr val="tx1"/>
                </a:solidFill>
                <a:latin typeface="Source Han Sans CN Normal" panose="020B0200000000000000" charset="-122"/>
                <a:ea typeface="Source Han Sans CN Normal" panose="020B0200000000000000" charset="-122"/>
                <a:cs typeface="Source Han Sans CN Normal" panose="020B0200000000000000" charset="-122"/>
                <a:sym typeface="+mn-ea"/>
              </a:rPr>
              <a:t> </a:t>
            </a:r>
            <a:endParaRPr lang="en-US" sz="2400" dirty="0">
              <a:solidFill>
                <a:schemeClr val="tx1"/>
              </a:solidFill>
              <a:latin typeface="Source Han Sans CN Normal" panose="020B0200000000000000" charset="-122"/>
              <a:ea typeface="Source Han Sans CN Normal" panose="020B0200000000000000" charset="-122"/>
              <a:cs typeface="Source Han Sans CN Normal" panose="020B0200000000000000" charset="-122"/>
              <a:sym typeface="+mn-ea"/>
            </a:endParaRPr>
          </a:p>
          <a:p>
            <a:pPr algn="l">
              <a:lnSpc>
                <a:spcPct val="150000"/>
              </a:lnSpc>
            </a:pPr>
            <a:r>
              <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3.1 GitHub</a:t>
            </a:r>
            <a:r>
              <a:rPr kumimoji="0" lang="zh-CN" altLang="en-US"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平台部分</a:t>
            </a:r>
            <a:endPar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endParaRPr>
          </a:p>
          <a:p>
            <a:pPr algn="l">
              <a:lnSpc>
                <a:spcPct val="150000"/>
              </a:lnSpc>
            </a:pPr>
            <a:r>
              <a:rPr kumimoji="0" lang="en-US" altLang="zh-CN"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3.2 Hugging Face</a:t>
            </a:r>
            <a:r>
              <a:rPr kumimoji="0" lang="zh-CN" altLang="en-US" sz="2400" b="0" i="0" u="none" strike="noStrike" kern="1200" cap="none" spc="0" normalizeH="0" baseline="0" noProof="0" dirty="0">
                <a:ln>
                  <a:noFill/>
                </a:ln>
                <a:solidFill>
                  <a:prstClr val="black"/>
                </a:solidFill>
                <a:effectLst/>
                <a:uLnTx/>
                <a:uFillTx/>
                <a:latin typeface="Source Han Sans CN Normal" panose="020B0200000000000000" charset="-122"/>
                <a:ea typeface="Source Han Sans CN Normal" panose="020B0200000000000000" charset="-122"/>
                <a:cs typeface="Source Han Sans CN Normal" panose="020B0200000000000000" charset="-122"/>
                <a:sym typeface="+mn-ea"/>
              </a:rPr>
              <a:t>平台部分</a:t>
            </a:r>
            <a:endParaRPr lang="en-US" sz="2400" dirty="0">
              <a:solidFill>
                <a:schemeClr val="tx1"/>
              </a:solidFill>
              <a:latin typeface="Source Han Sans CN Normal" panose="020B0200000000000000" charset="-122"/>
              <a:ea typeface="Source Han Sans CN Normal" panose="020B0200000000000000" charset="-122"/>
              <a:cs typeface="Source Han Sans CN Normal" panose="020B0200000000000000" charset="-122"/>
              <a:sym typeface="+mn-ea"/>
            </a:endParaRPr>
          </a:p>
          <a:p>
            <a:pPr algn="l">
              <a:lnSpc>
                <a:spcPct val="150000"/>
              </a:lnSpc>
              <a:buClrTx/>
              <a:buSzTx/>
              <a:buFontTx/>
            </a:pPr>
            <a:r>
              <a:rPr lang="en-US" sz="2800" b="1" dirty="0">
                <a:ea typeface="思源黑体 CN Bold" panose="020B0800000000000000" pitchFamily="34" charset="-122"/>
                <a:sym typeface="+mn-ea"/>
              </a:rPr>
              <a:t>4 </a:t>
            </a:r>
            <a:r>
              <a:rPr lang="zh-CN" altLang="en-US" sz="2800" b="1" dirty="0">
                <a:ea typeface="思源黑体 CN Bold" panose="020B0800000000000000" pitchFamily="34" charset="-122"/>
              </a:rPr>
              <a:t>应用价值</a:t>
            </a:r>
            <a:endParaRPr sz="2800" b="1" dirty="0">
              <a:ea typeface="思源黑体 CN Bold" panose="020B0800000000000000" pitchFamily="3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8138F-054E-D507-8AF6-B3F5E932816D}"/>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CEC2D196-51C7-EF00-6D03-3FCAEA6FAF7D}"/>
              </a:ext>
            </a:extLst>
          </p:cNvPr>
          <p:cNvSpPr>
            <a:spLocks noGrp="1"/>
          </p:cNvSpPr>
          <p:nvPr>
            <p:ph type="ctrTitle"/>
          </p:nvPr>
        </p:nvSpPr>
        <p:spPr/>
        <p:txBody>
          <a:bodyPr/>
          <a:lstStyle/>
          <a:p>
            <a:r>
              <a:rPr lang="en-US" altLang="zh-CN" dirty="0"/>
              <a:t>3 </a:t>
            </a:r>
            <a:r>
              <a:rPr lang="zh-CN" altLang="en-US" dirty="0"/>
              <a:t>项目技术细节</a:t>
            </a:r>
          </a:p>
        </p:txBody>
      </p:sp>
      <p:sp>
        <p:nvSpPr>
          <p:cNvPr id="2" name="文本框 1">
            <a:extLst>
              <a:ext uri="{FF2B5EF4-FFF2-40B4-BE49-F238E27FC236}">
                <a16:creationId xmlns:a16="http://schemas.microsoft.com/office/drawing/2014/main" id="{0A67AD82-50AF-3209-381E-C8EF9F9E81A4}"/>
              </a:ext>
            </a:extLst>
          </p:cNvPr>
          <p:cNvSpPr txBox="1"/>
          <p:nvPr/>
        </p:nvSpPr>
        <p:spPr>
          <a:xfrm>
            <a:off x="647747" y="1415909"/>
            <a:ext cx="5780485"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3.2. Hugging Face</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平台部分 </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影响力算法</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C628A93-F946-0BF7-422D-025F15A4A29F}"/>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8113419-B307-8214-6191-8135E4565EC2}"/>
              </a:ext>
            </a:extLst>
          </p:cNvPr>
          <p:cNvPicPr>
            <a:picLocks noChangeAspect="1"/>
          </p:cNvPicPr>
          <p:nvPr/>
        </p:nvPicPr>
        <p:blipFill>
          <a:blip r:embed="rId2"/>
          <a:stretch>
            <a:fillRect/>
          </a:stretch>
        </p:blipFill>
        <p:spPr>
          <a:xfrm>
            <a:off x="1" y="2423160"/>
            <a:ext cx="6671826" cy="4434840"/>
          </a:xfrm>
          <a:prstGeom prst="rect">
            <a:avLst/>
          </a:prstGeom>
        </p:spPr>
      </p:pic>
      <p:pic>
        <p:nvPicPr>
          <p:cNvPr id="10" name="图片 9">
            <a:extLst>
              <a:ext uri="{FF2B5EF4-FFF2-40B4-BE49-F238E27FC236}">
                <a16:creationId xmlns:a16="http://schemas.microsoft.com/office/drawing/2014/main" id="{5F6AEACA-05E3-7DE7-73D6-2468A853D48E}"/>
              </a:ext>
            </a:extLst>
          </p:cNvPr>
          <p:cNvPicPr>
            <a:picLocks noChangeAspect="1"/>
          </p:cNvPicPr>
          <p:nvPr/>
        </p:nvPicPr>
        <p:blipFill>
          <a:blip r:embed="rId3"/>
          <a:stretch>
            <a:fillRect/>
          </a:stretch>
        </p:blipFill>
        <p:spPr>
          <a:xfrm>
            <a:off x="6347777" y="2598552"/>
            <a:ext cx="5832547" cy="1991736"/>
          </a:xfrm>
          <a:prstGeom prst="rect">
            <a:avLst/>
          </a:prstGeom>
        </p:spPr>
      </p:pic>
    </p:spTree>
    <p:extLst>
      <p:ext uri="{BB962C8B-B14F-4D97-AF65-F5344CB8AC3E}">
        <p14:creationId xmlns:p14="http://schemas.microsoft.com/office/powerpoint/2010/main" val="291035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7B3-9B08-A4CD-12A9-CA96E7934BB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1C948049-5AE6-F411-30BD-C653C7DC3C45}"/>
              </a:ext>
            </a:extLst>
          </p:cNvPr>
          <p:cNvSpPr txBox="1"/>
          <p:nvPr/>
        </p:nvSpPr>
        <p:spPr>
          <a:xfrm>
            <a:off x="0" y="2277745"/>
            <a:ext cx="12192000" cy="825419"/>
          </a:xfrm>
          <a:prstGeom prst="rect">
            <a:avLst/>
          </a:prstGeom>
          <a:noFill/>
        </p:spPr>
        <p:txBody>
          <a:bodyPr wrap="square" rtlCol="0">
            <a:spAutoFit/>
          </a:bodyPr>
          <a:lstStyle/>
          <a:p>
            <a:pPr algn="ctr">
              <a:lnSpc>
                <a:spcPct val="15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4 </a:t>
            </a:r>
            <a:r>
              <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应用价值</a:t>
            </a:r>
          </a:p>
        </p:txBody>
      </p:sp>
    </p:spTree>
    <p:extLst>
      <p:ext uri="{BB962C8B-B14F-4D97-AF65-F5344CB8AC3E}">
        <p14:creationId xmlns:p14="http://schemas.microsoft.com/office/powerpoint/2010/main" val="279342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A47DA-CA09-6865-A007-AE3DBD8F9ABA}"/>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442867DB-C9F6-CD67-3DED-6A24D64CB346}"/>
              </a:ext>
            </a:extLst>
          </p:cNvPr>
          <p:cNvSpPr>
            <a:spLocks noGrp="1"/>
          </p:cNvSpPr>
          <p:nvPr>
            <p:ph type="ctrTitle"/>
          </p:nvPr>
        </p:nvSpPr>
        <p:spPr/>
        <p:txBody>
          <a:bodyPr/>
          <a:lstStyle/>
          <a:p>
            <a:r>
              <a:rPr lang="en-US" altLang="zh-CN" dirty="0"/>
              <a:t>4 </a:t>
            </a:r>
            <a:r>
              <a:rPr lang="zh-CN" altLang="en-US" dirty="0"/>
              <a:t>应用价值</a:t>
            </a:r>
          </a:p>
        </p:txBody>
      </p:sp>
      <p:sp>
        <p:nvSpPr>
          <p:cNvPr id="2" name="文本框 1">
            <a:extLst>
              <a:ext uri="{FF2B5EF4-FFF2-40B4-BE49-F238E27FC236}">
                <a16:creationId xmlns:a16="http://schemas.microsoft.com/office/drawing/2014/main" id="{68D2445C-49D6-48FE-43AB-092B2D435D28}"/>
              </a:ext>
            </a:extLst>
          </p:cNvPr>
          <p:cNvSpPr txBox="1"/>
          <p:nvPr/>
        </p:nvSpPr>
        <p:spPr>
          <a:xfrm>
            <a:off x="647747" y="1415909"/>
            <a:ext cx="3356362"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用户画像</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6DE3066-0A56-70FF-0528-16859EC4DEFD}"/>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175C3D0-ED0E-75F3-3740-1B4E310B7341}"/>
              </a:ext>
            </a:extLst>
          </p:cNvPr>
          <p:cNvGrpSpPr/>
          <p:nvPr/>
        </p:nvGrpSpPr>
        <p:grpSpPr>
          <a:xfrm>
            <a:off x="559145" y="2479361"/>
            <a:ext cx="3137835" cy="3502578"/>
            <a:chOff x="559145" y="2479361"/>
            <a:chExt cx="3137835" cy="3502578"/>
          </a:xfrm>
        </p:grpSpPr>
        <p:grpSp>
          <p:nvGrpSpPr>
            <p:cNvPr id="15" name="组合 14">
              <a:extLst>
                <a:ext uri="{FF2B5EF4-FFF2-40B4-BE49-F238E27FC236}">
                  <a16:creationId xmlns:a16="http://schemas.microsoft.com/office/drawing/2014/main" id="{E8A045BD-8FED-592F-A408-3955425D315B}"/>
                </a:ext>
              </a:extLst>
            </p:cNvPr>
            <p:cNvGrpSpPr/>
            <p:nvPr/>
          </p:nvGrpSpPr>
          <p:grpSpPr>
            <a:xfrm>
              <a:off x="559145" y="2479361"/>
              <a:ext cx="3137835" cy="2228964"/>
              <a:chOff x="789063" y="2476500"/>
              <a:chExt cx="3137835" cy="2228964"/>
            </a:xfrm>
          </p:grpSpPr>
          <p:pic>
            <p:nvPicPr>
              <p:cNvPr id="17" name="图形 16">
                <a:extLst>
                  <a:ext uri="{FF2B5EF4-FFF2-40B4-BE49-F238E27FC236}">
                    <a16:creationId xmlns:a16="http://schemas.microsoft.com/office/drawing/2014/main" id="{5280646E-C6B5-7F20-8F3D-EC450DDED3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428" y="2476500"/>
                <a:ext cx="1905000" cy="1905000"/>
              </a:xfrm>
              <a:prstGeom prst="rect">
                <a:avLst/>
              </a:prstGeom>
            </p:spPr>
          </p:pic>
          <p:sp>
            <p:nvSpPr>
              <p:cNvPr id="18" name="文本框 17">
                <a:extLst>
                  <a:ext uri="{FF2B5EF4-FFF2-40B4-BE49-F238E27FC236}">
                    <a16:creationId xmlns:a16="http://schemas.microsoft.com/office/drawing/2014/main" id="{2D2271E4-68DE-4732-D0F6-232172FA5992}"/>
                  </a:ext>
                </a:extLst>
              </p:cNvPr>
              <p:cNvSpPr txBox="1"/>
              <p:nvPr/>
            </p:nvSpPr>
            <p:spPr>
              <a:xfrm>
                <a:off x="789063" y="4305354"/>
                <a:ext cx="3137835" cy="400110"/>
              </a:xfrm>
              <a:prstGeom prst="rect">
                <a:avLst/>
              </a:prstGeom>
              <a:noFill/>
            </p:spPr>
            <p:txBody>
              <a:bodyPr wrap="square" rtlCol="0">
                <a:spAutoFit/>
              </a:bodyPr>
              <a:lstStyle/>
              <a:p>
                <a:pPr algn="ctr"/>
                <a:r>
                  <a:rPr lang="en-US" altLang="zh-CN" sz="2000" b="1" dirty="0"/>
                  <a:t>AI</a:t>
                </a:r>
                <a:r>
                  <a:rPr lang="zh-CN" altLang="en-US" sz="2000" b="1" dirty="0"/>
                  <a:t>研究者</a:t>
                </a:r>
              </a:p>
            </p:txBody>
          </p:sp>
        </p:grpSp>
        <p:sp>
          <p:nvSpPr>
            <p:cNvPr id="16" name="文本框 15">
              <a:extLst>
                <a:ext uri="{FF2B5EF4-FFF2-40B4-BE49-F238E27FC236}">
                  <a16:creationId xmlns:a16="http://schemas.microsoft.com/office/drawing/2014/main" id="{9AF14063-E039-B4D6-662F-B9BF4685AF9B}"/>
                </a:ext>
              </a:extLst>
            </p:cNvPr>
            <p:cNvSpPr txBox="1"/>
            <p:nvPr/>
          </p:nvSpPr>
          <p:spPr>
            <a:xfrm>
              <a:off x="789063" y="4781610"/>
              <a:ext cx="2907917" cy="1200329"/>
            </a:xfrm>
            <a:prstGeom prst="rect">
              <a:avLst/>
            </a:prstGeom>
            <a:noFill/>
          </p:spPr>
          <p:txBody>
            <a:bodyPr wrap="square" rtlCol="0">
              <a:spAutoFit/>
            </a:bodyPr>
            <a:lstStyle/>
            <a:p>
              <a:r>
                <a:rPr lang="zh-CN" altLang="en-US" dirty="0"/>
                <a:t>帮助研究者们快速了解大模型的影响力，选择合适的基础模型或微调模型进行研究与应用。</a:t>
              </a:r>
            </a:p>
          </p:txBody>
        </p:sp>
      </p:grpSp>
      <p:grpSp>
        <p:nvGrpSpPr>
          <p:cNvPr id="19" name="组合 18">
            <a:extLst>
              <a:ext uri="{FF2B5EF4-FFF2-40B4-BE49-F238E27FC236}">
                <a16:creationId xmlns:a16="http://schemas.microsoft.com/office/drawing/2014/main" id="{5ED3925D-5888-BE11-71E8-EBFADCC26E4F}"/>
              </a:ext>
            </a:extLst>
          </p:cNvPr>
          <p:cNvGrpSpPr/>
          <p:nvPr/>
        </p:nvGrpSpPr>
        <p:grpSpPr>
          <a:xfrm>
            <a:off x="4386135" y="2476500"/>
            <a:ext cx="3137835" cy="4059436"/>
            <a:chOff x="4386135" y="2476500"/>
            <a:chExt cx="3137835" cy="4059436"/>
          </a:xfrm>
        </p:grpSpPr>
        <p:grpSp>
          <p:nvGrpSpPr>
            <p:cNvPr id="20" name="组合 19">
              <a:extLst>
                <a:ext uri="{FF2B5EF4-FFF2-40B4-BE49-F238E27FC236}">
                  <a16:creationId xmlns:a16="http://schemas.microsoft.com/office/drawing/2014/main" id="{A6A104A9-C02A-0CCD-CAF0-37E40CDF2A46}"/>
                </a:ext>
              </a:extLst>
            </p:cNvPr>
            <p:cNvGrpSpPr/>
            <p:nvPr/>
          </p:nvGrpSpPr>
          <p:grpSpPr>
            <a:xfrm>
              <a:off x="4386135" y="2476500"/>
              <a:ext cx="3137835" cy="2231825"/>
              <a:chOff x="4511263" y="2476500"/>
              <a:chExt cx="3137835" cy="2231825"/>
            </a:xfrm>
          </p:grpSpPr>
          <p:pic>
            <p:nvPicPr>
              <p:cNvPr id="22" name="图形 21">
                <a:extLst>
                  <a:ext uri="{FF2B5EF4-FFF2-40B4-BE49-F238E27FC236}">
                    <a16:creationId xmlns:a16="http://schemas.microsoft.com/office/drawing/2014/main" id="{E242D604-D9C6-D38D-14B7-142D82481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3499" y="2476500"/>
                <a:ext cx="1905000" cy="1905000"/>
              </a:xfrm>
              <a:prstGeom prst="rect">
                <a:avLst/>
              </a:prstGeom>
            </p:spPr>
          </p:pic>
          <p:sp>
            <p:nvSpPr>
              <p:cNvPr id="23" name="文本框 22">
                <a:extLst>
                  <a:ext uri="{FF2B5EF4-FFF2-40B4-BE49-F238E27FC236}">
                    <a16:creationId xmlns:a16="http://schemas.microsoft.com/office/drawing/2014/main" id="{D30AF626-C4E0-A190-D33D-66ABEF1B7FBA}"/>
                  </a:ext>
                </a:extLst>
              </p:cNvPr>
              <p:cNvSpPr txBox="1"/>
              <p:nvPr/>
            </p:nvSpPr>
            <p:spPr>
              <a:xfrm>
                <a:off x="4511263" y="4308215"/>
                <a:ext cx="3137835" cy="400110"/>
              </a:xfrm>
              <a:prstGeom prst="rect">
                <a:avLst/>
              </a:prstGeom>
              <a:noFill/>
            </p:spPr>
            <p:txBody>
              <a:bodyPr wrap="square" rtlCol="0">
                <a:spAutoFit/>
              </a:bodyPr>
              <a:lstStyle/>
              <a:p>
                <a:pPr algn="ctr"/>
                <a:r>
                  <a:rPr lang="zh-CN" altLang="en-US" sz="2000" b="1" dirty="0"/>
                  <a:t>组织与企业</a:t>
                </a:r>
              </a:p>
            </p:txBody>
          </p:sp>
        </p:grpSp>
        <p:sp>
          <p:nvSpPr>
            <p:cNvPr id="21" name="文本框 20">
              <a:extLst>
                <a:ext uri="{FF2B5EF4-FFF2-40B4-BE49-F238E27FC236}">
                  <a16:creationId xmlns:a16="http://schemas.microsoft.com/office/drawing/2014/main" id="{9022795B-07B4-91A2-8AE0-A65D3CD31DA0}"/>
                </a:ext>
              </a:extLst>
            </p:cNvPr>
            <p:cNvSpPr txBox="1"/>
            <p:nvPr/>
          </p:nvSpPr>
          <p:spPr>
            <a:xfrm>
              <a:off x="4501093" y="4781610"/>
              <a:ext cx="2907917" cy="1754326"/>
            </a:xfrm>
            <a:prstGeom prst="rect">
              <a:avLst/>
            </a:prstGeom>
            <a:noFill/>
          </p:spPr>
          <p:txBody>
            <a:bodyPr wrap="square" rtlCol="0">
              <a:spAutoFit/>
            </a:bodyPr>
            <a:lstStyle/>
            <a:p>
              <a:r>
                <a:rPr lang="zh-CN" altLang="en-US" dirty="0"/>
                <a:t>企业作为模型开发者，可以直观地看到自己模型的影响力；作为模型使用者，可以据可视化网络图找到合适的微调模型，加速项目开发。</a:t>
              </a:r>
            </a:p>
          </p:txBody>
        </p:sp>
      </p:grpSp>
      <p:grpSp>
        <p:nvGrpSpPr>
          <p:cNvPr id="24" name="组合 23">
            <a:extLst>
              <a:ext uri="{FF2B5EF4-FFF2-40B4-BE49-F238E27FC236}">
                <a16:creationId xmlns:a16="http://schemas.microsoft.com/office/drawing/2014/main" id="{0926D4D8-29A6-F3B2-BB36-DA7347FD0918}"/>
              </a:ext>
            </a:extLst>
          </p:cNvPr>
          <p:cNvGrpSpPr/>
          <p:nvPr/>
        </p:nvGrpSpPr>
        <p:grpSpPr>
          <a:xfrm>
            <a:off x="8495020" y="2400354"/>
            <a:ext cx="3137835" cy="4135582"/>
            <a:chOff x="8495020" y="2400354"/>
            <a:chExt cx="3137835" cy="4135582"/>
          </a:xfrm>
        </p:grpSpPr>
        <p:grpSp>
          <p:nvGrpSpPr>
            <p:cNvPr id="25" name="组合 24">
              <a:extLst>
                <a:ext uri="{FF2B5EF4-FFF2-40B4-BE49-F238E27FC236}">
                  <a16:creationId xmlns:a16="http://schemas.microsoft.com/office/drawing/2014/main" id="{1FA2415E-7D55-AAAA-D165-CA6189E457B8}"/>
                </a:ext>
              </a:extLst>
            </p:cNvPr>
            <p:cNvGrpSpPr/>
            <p:nvPr/>
          </p:nvGrpSpPr>
          <p:grpSpPr>
            <a:xfrm>
              <a:off x="8495020" y="2400354"/>
              <a:ext cx="3137835" cy="2381256"/>
              <a:chOff x="8661245" y="2400354"/>
              <a:chExt cx="3137835" cy="2381256"/>
            </a:xfrm>
          </p:grpSpPr>
          <p:pic>
            <p:nvPicPr>
              <p:cNvPr id="27" name="图形 26">
                <a:extLst>
                  <a:ext uri="{FF2B5EF4-FFF2-40B4-BE49-F238E27FC236}">
                    <a16:creationId xmlns:a16="http://schemas.microsoft.com/office/drawing/2014/main" id="{C1557E2D-F6CE-675B-0DEF-30E45CD17E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7663" y="2400354"/>
                <a:ext cx="1905000" cy="1905000"/>
              </a:xfrm>
              <a:prstGeom prst="rect">
                <a:avLst/>
              </a:prstGeom>
            </p:spPr>
          </p:pic>
          <p:sp>
            <p:nvSpPr>
              <p:cNvPr id="28" name="文本框 27">
                <a:extLst>
                  <a:ext uri="{FF2B5EF4-FFF2-40B4-BE49-F238E27FC236}">
                    <a16:creationId xmlns:a16="http://schemas.microsoft.com/office/drawing/2014/main" id="{BF6AE8F2-4EEA-7CCC-011C-7DCA058E36F2}"/>
                  </a:ext>
                </a:extLst>
              </p:cNvPr>
              <p:cNvSpPr txBox="1"/>
              <p:nvPr/>
            </p:nvSpPr>
            <p:spPr>
              <a:xfrm>
                <a:off x="8661245" y="4381500"/>
                <a:ext cx="3137835" cy="400110"/>
              </a:xfrm>
              <a:prstGeom prst="rect">
                <a:avLst/>
              </a:prstGeom>
              <a:noFill/>
            </p:spPr>
            <p:txBody>
              <a:bodyPr wrap="square" rtlCol="0">
                <a:spAutoFit/>
              </a:bodyPr>
              <a:lstStyle/>
              <a:p>
                <a:pPr algn="ctr"/>
                <a:r>
                  <a:rPr lang="zh-CN" altLang="en-US" sz="2000" b="1" dirty="0"/>
                  <a:t>大模型开源平台</a:t>
                </a:r>
              </a:p>
            </p:txBody>
          </p:sp>
        </p:grpSp>
        <p:sp>
          <p:nvSpPr>
            <p:cNvPr id="26" name="文本框 25">
              <a:extLst>
                <a:ext uri="{FF2B5EF4-FFF2-40B4-BE49-F238E27FC236}">
                  <a16:creationId xmlns:a16="http://schemas.microsoft.com/office/drawing/2014/main" id="{FDD05BE2-55CA-329A-2E60-3242AE6CBEA2}"/>
                </a:ext>
              </a:extLst>
            </p:cNvPr>
            <p:cNvSpPr txBox="1"/>
            <p:nvPr/>
          </p:nvSpPr>
          <p:spPr>
            <a:xfrm>
              <a:off x="8903368" y="4781610"/>
              <a:ext cx="2576571" cy="1754326"/>
            </a:xfrm>
            <a:prstGeom prst="rect">
              <a:avLst/>
            </a:prstGeom>
            <a:noFill/>
          </p:spPr>
          <p:txBody>
            <a:bodyPr wrap="square" rtlCol="0">
              <a:spAutoFit/>
            </a:bodyPr>
            <a:lstStyle/>
            <a:p>
              <a:r>
                <a:rPr lang="zh-CN" altLang="en-US" dirty="0"/>
                <a:t>在网页直观地展现平台的大模型生态，用于评估大模型的受欢迎度和应用广度，指导平台用户的选择，优化模型推荐机制。</a:t>
              </a:r>
            </a:p>
          </p:txBody>
        </p:sp>
      </p:grpSp>
    </p:spTree>
    <p:extLst>
      <p:ext uri="{BB962C8B-B14F-4D97-AF65-F5344CB8AC3E}">
        <p14:creationId xmlns:p14="http://schemas.microsoft.com/office/powerpoint/2010/main" val="117730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56F73-5960-987F-979B-909F04E5C7A2}"/>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08CE1469-3BFD-AB4E-9F90-70D2746EF790}"/>
              </a:ext>
            </a:extLst>
          </p:cNvPr>
          <p:cNvSpPr>
            <a:spLocks noGrp="1"/>
          </p:cNvSpPr>
          <p:nvPr>
            <p:ph type="ctrTitle"/>
          </p:nvPr>
        </p:nvSpPr>
        <p:spPr/>
        <p:txBody>
          <a:bodyPr/>
          <a:lstStyle/>
          <a:p>
            <a:r>
              <a:rPr lang="en-US" altLang="zh-CN" dirty="0"/>
              <a:t>4 </a:t>
            </a:r>
            <a:r>
              <a:rPr lang="zh-CN" altLang="en-US" dirty="0"/>
              <a:t>应用价值</a:t>
            </a:r>
          </a:p>
        </p:txBody>
      </p:sp>
      <p:sp>
        <p:nvSpPr>
          <p:cNvPr id="5" name="矩形 4">
            <a:extLst>
              <a:ext uri="{FF2B5EF4-FFF2-40B4-BE49-F238E27FC236}">
                <a16:creationId xmlns:a16="http://schemas.microsoft.com/office/drawing/2014/main" id="{E9F4C131-F8EE-D4C0-A140-E100DE6A3A67}"/>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A40299C-B658-667F-DC44-E845C3E03420}"/>
              </a:ext>
            </a:extLst>
          </p:cNvPr>
          <p:cNvSpPr txBox="1"/>
          <p:nvPr/>
        </p:nvSpPr>
        <p:spPr>
          <a:xfrm>
            <a:off x="888817" y="2163385"/>
            <a:ext cx="10064732" cy="3738588"/>
          </a:xfrm>
          <a:prstGeom prst="rect">
            <a:avLst/>
          </a:prstGeom>
          <a:noFill/>
        </p:spPr>
        <p:txBody>
          <a:bodyPr wrap="square" rtlCol="0">
            <a:spAutoFit/>
          </a:bodyPr>
          <a:lstStyle/>
          <a:p>
            <a:pPr indent="457200">
              <a:lnSpc>
                <a:spcPct val="150000"/>
              </a:lnSpc>
            </a:pPr>
            <a:r>
              <a:rPr lang="zh-CN" altLang="en-US" sz="2000" dirty="0"/>
              <a:t>需要说明的是，我们当前的数据仅包括点赞量前</a:t>
            </a:r>
            <a:r>
              <a:rPr lang="en-US" altLang="zh-CN" sz="2000" dirty="0"/>
              <a:t>1000</a:t>
            </a:r>
            <a:r>
              <a:rPr lang="zh-CN" altLang="en-US" sz="2000" dirty="0"/>
              <a:t>的模型以及其一阶衍生模型，并且有些创作者在发布模型时并没有依照</a:t>
            </a:r>
            <a:r>
              <a:rPr lang="en-US" altLang="zh-CN" sz="2000" dirty="0"/>
              <a:t>`Model Tree`</a:t>
            </a:r>
            <a:r>
              <a:rPr lang="zh-CN" altLang="en-US" sz="2000" dirty="0"/>
              <a:t>的规则，因此当前部分模型的关系网络可能并不全面。而即便如此，我们也可以从中洞察出模型间的生态关系与各自的影响力。并且，我们的应用具有高度可扩展性，只需要提供一个更加完备的数据集，我们的可视化就会更加全面。随着大模型技术的持续飞速发展，以及 </a:t>
            </a:r>
            <a:r>
              <a:rPr lang="en-US" altLang="zh-CN" sz="2000" dirty="0"/>
              <a:t>Hugging Face </a:t>
            </a:r>
            <a:r>
              <a:rPr lang="zh-CN" altLang="en-US" sz="2000" dirty="0"/>
              <a:t>开源平台的生态不断壮大，大模型的开发成本和门槛将逐步降低，吸引越来越多的开发者投入这一领域。因此，我们的应用在未来必将具备更高的实用价值，成为理解和探索大模型生态的重要工具。</a:t>
            </a:r>
            <a:endParaRPr lang="en-US" altLang="zh-CN" sz="2000" dirty="0"/>
          </a:p>
        </p:txBody>
      </p:sp>
      <p:sp>
        <p:nvSpPr>
          <p:cNvPr id="7" name="文本框 6">
            <a:extLst>
              <a:ext uri="{FF2B5EF4-FFF2-40B4-BE49-F238E27FC236}">
                <a16:creationId xmlns:a16="http://schemas.microsoft.com/office/drawing/2014/main" id="{CD402F40-A531-ED59-2799-414481B3B8AF}"/>
              </a:ext>
            </a:extLst>
          </p:cNvPr>
          <p:cNvSpPr txBox="1"/>
          <p:nvPr/>
        </p:nvSpPr>
        <p:spPr>
          <a:xfrm>
            <a:off x="647746" y="1415909"/>
            <a:ext cx="4102053"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本应用必将在未来发挥更大价值</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488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593C-DA54-E57E-858C-B6CBE8649620}"/>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5220F33-1BE0-0423-18FD-805BAC83644F}"/>
              </a:ext>
            </a:extLst>
          </p:cNvPr>
          <p:cNvSpPr>
            <a:spLocks noGrp="1"/>
          </p:cNvSpPr>
          <p:nvPr>
            <p:ph type="ctrTitle"/>
          </p:nvPr>
        </p:nvSpPr>
        <p:spPr/>
        <p:txBody>
          <a:bodyPr/>
          <a:lstStyle/>
          <a:p>
            <a:r>
              <a:rPr lang="en-US" altLang="zh-CN" dirty="0"/>
              <a:t>4 </a:t>
            </a:r>
            <a:r>
              <a:rPr lang="zh-CN" altLang="en-US" dirty="0"/>
              <a:t>应用价值</a:t>
            </a:r>
          </a:p>
        </p:txBody>
      </p:sp>
      <p:sp>
        <p:nvSpPr>
          <p:cNvPr id="2" name="文本框 1">
            <a:extLst>
              <a:ext uri="{FF2B5EF4-FFF2-40B4-BE49-F238E27FC236}">
                <a16:creationId xmlns:a16="http://schemas.microsoft.com/office/drawing/2014/main" id="{31D6EEB2-95F5-45D2-1FE0-387798F2142F}"/>
              </a:ext>
            </a:extLst>
          </p:cNvPr>
          <p:cNvSpPr txBox="1"/>
          <p:nvPr/>
        </p:nvSpPr>
        <p:spPr>
          <a:xfrm>
            <a:off x="647747" y="1415909"/>
            <a:ext cx="3356362"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未来展望</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6BDB533-A3B5-5BB5-6289-893B859A312D}"/>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8628049-ADBE-0B5A-5F52-52033AF0BC7E}"/>
              </a:ext>
            </a:extLst>
          </p:cNvPr>
          <p:cNvSpPr txBox="1"/>
          <p:nvPr/>
        </p:nvSpPr>
        <p:spPr>
          <a:xfrm>
            <a:off x="888817" y="2163385"/>
            <a:ext cx="10064732" cy="4200252"/>
          </a:xfrm>
          <a:prstGeom prst="rect">
            <a:avLst/>
          </a:prstGeom>
          <a:noFill/>
        </p:spPr>
        <p:txBody>
          <a:bodyPr wrap="square" rtlCol="0">
            <a:spAutoFit/>
          </a:bodyPr>
          <a:lstStyle/>
          <a:p>
            <a:pPr indent="457200">
              <a:lnSpc>
                <a:spcPct val="150000"/>
              </a:lnSpc>
            </a:pPr>
            <a:r>
              <a:rPr lang="zh-CN" altLang="en-US" sz="2000" b="1" dirty="0"/>
              <a:t>扩展</a:t>
            </a:r>
            <a:r>
              <a:rPr lang="en-US" altLang="zh-CN" sz="2000" b="1" dirty="0"/>
              <a:t>Hugging Face</a:t>
            </a:r>
            <a:r>
              <a:rPr lang="zh-CN" altLang="en-US" sz="2000" b="1" dirty="0"/>
              <a:t>历史数据：</a:t>
            </a:r>
            <a:r>
              <a:rPr lang="zh-CN" altLang="en-US" sz="2000" dirty="0"/>
              <a:t>目前</a:t>
            </a:r>
            <a:r>
              <a:rPr lang="en-US" altLang="zh-CN" sz="2000" dirty="0"/>
              <a:t>Hugging Face API</a:t>
            </a:r>
            <a:r>
              <a:rPr lang="zh-CN" altLang="en-US" sz="2000" dirty="0"/>
              <a:t>只能提供实时数据，但缺乏历史记录。如果未来能够获取 </a:t>
            </a:r>
            <a:r>
              <a:rPr lang="en-US" altLang="zh-CN" sz="2000" dirty="0"/>
              <a:t>Hugging Face </a:t>
            </a:r>
            <a:r>
              <a:rPr lang="zh-CN" altLang="en-US" sz="2000" dirty="0"/>
              <a:t>平台的历史数据（如模型下载趋势、</a:t>
            </a:r>
            <a:r>
              <a:rPr lang="en-US" altLang="zh-CN" sz="2000" dirty="0"/>
              <a:t>likes</a:t>
            </a:r>
            <a:r>
              <a:rPr lang="zh-CN" altLang="en-US" sz="2000" dirty="0"/>
              <a:t>数历史变化、版本变化），将能更全面地展示大模型的发展路径与动态影响力，能构建起更完整的数据大屏。</a:t>
            </a:r>
            <a:endParaRPr lang="en-US" altLang="zh-CN" sz="2000" dirty="0"/>
          </a:p>
          <a:p>
            <a:pPr indent="457200">
              <a:lnSpc>
                <a:spcPct val="150000"/>
              </a:lnSpc>
            </a:pPr>
            <a:r>
              <a:rPr lang="zh-CN" altLang="en-US" sz="2000" b="1" dirty="0"/>
              <a:t>整合双平台数据</a:t>
            </a:r>
            <a:r>
              <a:rPr lang="zh-CN" altLang="en-US" sz="2000" dirty="0"/>
              <a:t>：整合</a:t>
            </a:r>
            <a:r>
              <a:rPr lang="en-US" altLang="zh-CN" sz="2000" dirty="0"/>
              <a:t>GitHub</a:t>
            </a:r>
            <a:r>
              <a:rPr lang="zh-CN" altLang="en-US" sz="2000" dirty="0"/>
              <a:t>与</a:t>
            </a:r>
            <a:r>
              <a:rPr lang="en-US" altLang="zh-CN" sz="2000" dirty="0"/>
              <a:t>Hugging Face</a:t>
            </a:r>
            <a:r>
              <a:rPr lang="zh-CN" altLang="en-US" sz="2000" dirty="0"/>
              <a:t>数据，用双平台的数据构建算法，建立完整的大模型生态。考虑到有些组织未做到双平台同步相同更新，这一想法很难实现，而且双平台的模型可能需要人为手动匹配，时间成本较高。</a:t>
            </a:r>
            <a:endParaRPr lang="en-US" altLang="zh-CN" sz="2000" dirty="0"/>
          </a:p>
          <a:p>
            <a:pPr indent="457200">
              <a:lnSpc>
                <a:spcPct val="150000"/>
              </a:lnSpc>
            </a:pPr>
            <a:r>
              <a:rPr lang="zh-CN" altLang="en-US" sz="2000" b="1" dirty="0"/>
              <a:t>自动化数据爬取与实时更新</a:t>
            </a:r>
            <a:r>
              <a:rPr lang="zh-CN" altLang="en-US" sz="2000" dirty="0"/>
              <a:t>：实现自动化的数据抓取与更新，确保影响力分析和可视化展示始终基于最新的数据。</a:t>
            </a:r>
            <a:endParaRPr lang="en-US" altLang="zh-CN" sz="2000" dirty="0"/>
          </a:p>
        </p:txBody>
      </p:sp>
    </p:spTree>
    <p:extLst>
      <p:ext uri="{BB962C8B-B14F-4D97-AF65-F5344CB8AC3E}">
        <p14:creationId xmlns:p14="http://schemas.microsoft.com/office/powerpoint/2010/main" val="271165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3"/>
          </p:nvPr>
        </p:nvSpPr>
        <p:spPr>
          <a:xfrm>
            <a:off x="0" y="2564130"/>
            <a:ext cx="12192000" cy="864870"/>
          </a:xfrm>
        </p:spPr>
        <p:txBody>
          <a:bodyPr/>
          <a:lstStyle/>
          <a:p>
            <a:r>
              <a:rPr lang="zh-CN" altLang="en-US" dirty="0"/>
              <a:t>感谢倾听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277745"/>
            <a:ext cx="12192000" cy="825419"/>
          </a:xfrm>
          <a:prstGeom prst="rect">
            <a:avLst/>
          </a:prstGeom>
          <a:noFill/>
        </p:spPr>
        <p:txBody>
          <a:bodyPr wrap="square" rtlCol="0">
            <a:spAutoFit/>
          </a:bodyPr>
          <a:lstStyle/>
          <a:p>
            <a:pPr algn="ctr">
              <a:lnSpc>
                <a:spcPct val="15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1 </a:t>
            </a:r>
            <a:r>
              <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需求洞察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en-US" altLang="zh-CN" dirty="0"/>
              <a:t>1 </a:t>
            </a:r>
            <a:r>
              <a:rPr lang="zh-CN" altLang="en-US" dirty="0"/>
              <a:t>需求洞察</a:t>
            </a:r>
          </a:p>
        </p:txBody>
      </p:sp>
      <p:sp>
        <p:nvSpPr>
          <p:cNvPr id="2" name="文本框 1">
            <a:extLst>
              <a:ext uri="{FF2B5EF4-FFF2-40B4-BE49-F238E27FC236}">
                <a16:creationId xmlns:a16="http://schemas.microsoft.com/office/drawing/2014/main" id="{AF2BF02A-8382-2625-02D0-8B4D47B27DAC}"/>
              </a:ext>
            </a:extLst>
          </p:cNvPr>
          <p:cNvSpPr txBox="1"/>
          <p:nvPr/>
        </p:nvSpPr>
        <p:spPr>
          <a:xfrm>
            <a:off x="789063" y="2259638"/>
            <a:ext cx="4976470" cy="4200252"/>
          </a:xfrm>
          <a:prstGeom prst="rect">
            <a:avLst/>
          </a:prstGeom>
          <a:noFill/>
        </p:spPr>
        <p:txBody>
          <a:bodyPr wrap="square" rtlCol="0">
            <a:spAutoFit/>
          </a:bodyPr>
          <a:lstStyle/>
          <a:p>
            <a:pPr indent="457200">
              <a:lnSpc>
                <a:spcPct val="150000"/>
              </a:lnSpc>
            </a:pPr>
            <a:r>
              <a:rPr lang="zh-CN" altLang="en-US" sz="2000" dirty="0">
                <a:latin typeface="+mn-ea"/>
              </a:rPr>
              <a:t>近几年来，</a:t>
            </a:r>
            <a:r>
              <a:rPr lang="en-US" altLang="zh-CN" sz="2000" dirty="0">
                <a:latin typeface="+mn-ea"/>
              </a:rPr>
              <a:t>AI</a:t>
            </a:r>
            <a:r>
              <a:rPr lang="zh-CN" altLang="en-US" sz="2000" dirty="0">
                <a:latin typeface="+mn-ea"/>
              </a:rPr>
              <a:t>大语言模型这一新兴领域蓬勃发展，大模型开发门槛越来越低，已经成为一个不可忽视的开源门类，形成了比较独立且庞大的开源生态系统，甚至有了专门的开源平台</a:t>
            </a:r>
            <a:r>
              <a:rPr lang="en-US" altLang="zh-CN" sz="2000" dirty="0">
                <a:latin typeface="+mn-ea"/>
              </a:rPr>
              <a:t>Hugging Face</a:t>
            </a:r>
            <a:r>
              <a:rPr lang="zh-CN" altLang="en-US" sz="2000" dirty="0">
                <a:latin typeface="+mn-ea"/>
              </a:rPr>
              <a:t>。而目前</a:t>
            </a:r>
            <a:r>
              <a:rPr lang="en-US" altLang="zh-CN" sz="2000" dirty="0" err="1">
                <a:latin typeface="+mn-ea"/>
              </a:rPr>
              <a:t>OpenDigger</a:t>
            </a:r>
            <a:r>
              <a:rPr lang="zh-CN" altLang="en-US" sz="2000" dirty="0">
                <a:latin typeface="+mn-ea"/>
              </a:rPr>
              <a:t> 开源社区落地的下游应用主要针对广泛的 </a:t>
            </a:r>
            <a:r>
              <a:rPr lang="en-US" altLang="zh-CN" sz="2000" dirty="0">
                <a:latin typeface="+mn-ea"/>
              </a:rPr>
              <a:t>GitHub </a:t>
            </a:r>
            <a:r>
              <a:rPr lang="zh-CN" altLang="en-US" sz="2000" dirty="0">
                <a:latin typeface="+mn-ea"/>
              </a:rPr>
              <a:t>平台上的开源代码仓库的分析，对于</a:t>
            </a:r>
            <a:r>
              <a:rPr lang="en-US" altLang="zh-CN" sz="2000" dirty="0">
                <a:latin typeface="+mn-ea"/>
              </a:rPr>
              <a:t>AI</a:t>
            </a:r>
            <a:r>
              <a:rPr lang="zh-CN" altLang="en-US" sz="2000" dirty="0">
                <a:latin typeface="+mn-ea"/>
              </a:rPr>
              <a:t>大模型这一领域的专门可视化分析与网络构建，目前是缺少的。</a:t>
            </a:r>
            <a:endParaRPr lang="en-US" altLang="zh-CN" sz="2000" dirty="0">
              <a:latin typeface="+mn-ea"/>
            </a:endParaRPr>
          </a:p>
        </p:txBody>
      </p:sp>
      <p:sp>
        <p:nvSpPr>
          <p:cNvPr id="3" name="文本框 2">
            <a:extLst>
              <a:ext uri="{FF2B5EF4-FFF2-40B4-BE49-F238E27FC236}">
                <a16:creationId xmlns:a16="http://schemas.microsoft.com/office/drawing/2014/main" id="{663D7E93-D8D2-63FC-2A5B-DAF0196A547A}"/>
              </a:ext>
            </a:extLst>
          </p:cNvPr>
          <p:cNvSpPr txBox="1"/>
          <p:nvPr/>
        </p:nvSpPr>
        <p:spPr>
          <a:xfrm>
            <a:off x="647747" y="1615964"/>
            <a:ext cx="3828000"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开源</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AI</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大模型可视化分析缺失</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970C505-9FB4-ACCE-AC6D-9E5CFEC76B4C}"/>
              </a:ext>
            </a:extLst>
          </p:cNvPr>
          <p:cNvSpPr/>
          <p:nvPr/>
        </p:nvSpPr>
        <p:spPr>
          <a:xfrm>
            <a:off x="789063" y="2043119"/>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1CED710-9F2B-66A5-EBE8-40E5EB1A07B3}"/>
              </a:ext>
            </a:extLst>
          </p:cNvPr>
          <p:cNvGrpSpPr/>
          <p:nvPr/>
        </p:nvGrpSpPr>
        <p:grpSpPr>
          <a:xfrm>
            <a:off x="5765533" y="1451477"/>
            <a:ext cx="6426467" cy="5102297"/>
            <a:chOff x="5765533" y="1469765"/>
            <a:chExt cx="6426467" cy="5102297"/>
          </a:xfrm>
        </p:grpSpPr>
        <p:pic>
          <p:nvPicPr>
            <p:cNvPr id="6" name="图片 5">
              <a:extLst>
                <a:ext uri="{FF2B5EF4-FFF2-40B4-BE49-F238E27FC236}">
                  <a16:creationId xmlns:a16="http://schemas.microsoft.com/office/drawing/2014/main" id="{69FAC6CB-BA53-6BFA-EE5F-69E1A029049F}"/>
                </a:ext>
              </a:extLst>
            </p:cNvPr>
            <p:cNvPicPr>
              <a:picLocks noChangeAspect="1"/>
            </p:cNvPicPr>
            <p:nvPr/>
          </p:nvPicPr>
          <p:blipFill>
            <a:blip r:embed="rId2"/>
            <a:srcRect b="37063"/>
            <a:stretch/>
          </p:blipFill>
          <p:spPr>
            <a:xfrm>
              <a:off x="6400373" y="1469765"/>
              <a:ext cx="5386888" cy="3186886"/>
            </a:xfrm>
            <a:prstGeom prst="rect">
              <a:avLst/>
            </a:prstGeom>
          </p:spPr>
        </p:pic>
        <p:pic>
          <p:nvPicPr>
            <p:cNvPr id="7" name="图片 6">
              <a:extLst>
                <a:ext uri="{FF2B5EF4-FFF2-40B4-BE49-F238E27FC236}">
                  <a16:creationId xmlns:a16="http://schemas.microsoft.com/office/drawing/2014/main" id="{3C8CF098-4368-18A2-5628-7686095B805D}"/>
                </a:ext>
              </a:extLst>
            </p:cNvPr>
            <p:cNvPicPr>
              <a:picLocks noChangeAspect="1"/>
            </p:cNvPicPr>
            <p:nvPr/>
          </p:nvPicPr>
          <p:blipFill>
            <a:blip r:embed="rId3"/>
            <a:stretch>
              <a:fillRect/>
            </a:stretch>
          </p:blipFill>
          <p:spPr>
            <a:xfrm>
              <a:off x="5765533" y="3231694"/>
              <a:ext cx="4812968" cy="2590660"/>
            </a:xfrm>
            <a:prstGeom prst="rect">
              <a:avLst/>
            </a:prstGeom>
          </p:spPr>
        </p:pic>
        <p:pic>
          <p:nvPicPr>
            <p:cNvPr id="9" name="图片 8">
              <a:extLst>
                <a:ext uri="{FF2B5EF4-FFF2-40B4-BE49-F238E27FC236}">
                  <a16:creationId xmlns:a16="http://schemas.microsoft.com/office/drawing/2014/main" id="{B32B8972-76EF-F949-8868-5997B5A112E4}"/>
                </a:ext>
              </a:extLst>
            </p:cNvPr>
            <p:cNvPicPr>
              <a:picLocks noChangeAspect="1"/>
            </p:cNvPicPr>
            <p:nvPr/>
          </p:nvPicPr>
          <p:blipFill>
            <a:blip r:embed="rId4"/>
            <a:stretch>
              <a:fillRect/>
            </a:stretch>
          </p:blipFill>
          <p:spPr>
            <a:xfrm>
              <a:off x="7206871" y="3593043"/>
              <a:ext cx="4985129" cy="297901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77991-D57D-DACD-A5C4-37335C53A30F}"/>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FD1EB6F2-192E-41EA-ED0E-70DB78ABE134}"/>
              </a:ext>
            </a:extLst>
          </p:cNvPr>
          <p:cNvSpPr>
            <a:spLocks noGrp="1"/>
          </p:cNvSpPr>
          <p:nvPr>
            <p:ph type="ctrTitle"/>
          </p:nvPr>
        </p:nvSpPr>
        <p:spPr/>
        <p:txBody>
          <a:bodyPr/>
          <a:lstStyle/>
          <a:p>
            <a:r>
              <a:rPr lang="en-US" altLang="zh-CN" dirty="0"/>
              <a:t>1 </a:t>
            </a:r>
            <a:r>
              <a:rPr lang="zh-CN" altLang="en-US" dirty="0"/>
              <a:t>需求洞察</a:t>
            </a:r>
          </a:p>
        </p:txBody>
      </p:sp>
      <p:sp>
        <p:nvSpPr>
          <p:cNvPr id="10" name="文本框 9">
            <a:extLst>
              <a:ext uri="{FF2B5EF4-FFF2-40B4-BE49-F238E27FC236}">
                <a16:creationId xmlns:a16="http://schemas.microsoft.com/office/drawing/2014/main" id="{ABB5E6A9-940A-F0E3-373D-5913E64D6F12}"/>
              </a:ext>
            </a:extLst>
          </p:cNvPr>
          <p:cNvSpPr txBox="1"/>
          <p:nvPr/>
        </p:nvSpPr>
        <p:spPr>
          <a:xfrm>
            <a:off x="969111" y="1683227"/>
            <a:ext cx="10064732" cy="2251835"/>
          </a:xfrm>
          <a:prstGeom prst="rect">
            <a:avLst/>
          </a:prstGeom>
          <a:noFill/>
        </p:spPr>
        <p:txBody>
          <a:bodyPr wrap="square" rtlCol="0">
            <a:spAutoFit/>
          </a:bodyPr>
          <a:lstStyle/>
          <a:p>
            <a:pPr indent="457200">
              <a:lnSpc>
                <a:spcPct val="150000"/>
              </a:lnSpc>
            </a:pPr>
            <a:r>
              <a:rPr lang="zh-CN" altLang="en-US" sz="2400" dirty="0">
                <a:latin typeface="+mn-ea"/>
              </a:rPr>
              <a:t>一言以蔽之，对于开源</a:t>
            </a:r>
            <a:r>
              <a:rPr lang="en-US" altLang="zh-CN" sz="2400" dirty="0">
                <a:latin typeface="+mn-ea"/>
              </a:rPr>
              <a:t>AI</a:t>
            </a:r>
            <a:r>
              <a:rPr lang="zh-CN" altLang="en-US" sz="2400" dirty="0">
                <a:latin typeface="+mn-ea"/>
              </a:rPr>
              <a:t>大模型领域还缺乏其统一的影响力排名量化指标与可视化洞察的平台。</a:t>
            </a:r>
            <a:endParaRPr lang="en-US" altLang="zh-CN" sz="2400" dirty="0">
              <a:latin typeface="+mn-ea"/>
            </a:endParaRPr>
          </a:p>
          <a:p>
            <a:pPr indent="457200">
              <a:lnSpc>
                <a:spcPct val="150000"/>
              </a:lnSpc>
            </a:pPr>
            <a:r>
              <a:rPr lang="zh-CN" altLang="en-US" sz="2400" dirty="0">
                <a:latin typeface="+mn-ea"/>
              </a:rPr>
              <a:t>于是，我们致力于构建一个面向</a:t>
            </a:r>
            <a:r>
              <a:rPr lang="en-US" altLang="zh-CN" sz="2400" dirty="0">
                <a:latin typeface="+mn-ea"/>
              </a:rPr>
              <a:t>Hugging Face</a:t>
            </a:r>
            <a:r>
              <a:rPr lang="zh-CN" altLang="en-US" sz="2400" dirty="0">
                <a:latin typeface="+mn-ea"/>
              </a:rPr>
              <a:t>和</a:t>
            </a:r>
            <a:r>
              <a:rPr lang="en-US" altLang="zh-CN" sz="2400" dirty="0">
                <a:latin typeface="+mn-ea"/>
              </a:rPr>
              <a:t>GitHub</a:t>
            </a:r>
            <a:r>
              <a:rPr lang="zh-CN" altLang="en-US" sz="2400" dirty="0">
                <a:latin typeface="+mn-ea"/>
              </a:rPr>
              <a:t>双平台的开源</a:t>
            </a:r>
            <a:r>
              <a:rPr lang="en-US" altLang="zh-CN" sz="2400" dirty="0">
                <a:latin typeface="+mn-ea"/>
              </a:rPr>
              <a:t>AI </a:t>
            </a:r>
            <a:r>
              <a:rPr lang="zh-CN" altLang="en-US" sz="2400" dirty="0">
                <a:latin typeface="+mn-ea"/>
              </a:rPr>
              <a:t>大模型生态分析与可视化应用。</a:t>
            </a:r>
            <a:endParaRPr lang="en-US" altLang="zh-CN" sz="2400" dirty="0">
              <a:latin typeface="+mn-ea"/>
            </a:endParaRPr>
          </a:p>
        </p:txBody>
      </p:sp>
      <p:grpSp>
        <p:nvGrpSpPr>
          <p:cNvPr id="11" name="组合 10">
            <a:extLst>
              <a:ext uri="{FF2B5EF4-FFF2-40B4-BE49-F238E27FC236}">
                <a16:creationId xmlns:a16="http://schemas.microsoft.com/office/drawing/2014/main" id="{2661155E-CE5B-023E-8C01-807CB80354F3}"/>
              </a:ext>
            </a:extLst>
          </p:cNvPr>
          <p:cNvGrpSpPr/>
          <p:nvPr/>
        </p:nvGrpSpPr>
        <p:grpSpPr>
          <a:xfrm>
            <a:off x="2915288" y="4157295"/>
            <a:ext cx="5706905" cy="2315695"/>
            <a:chOff x="3011541" y="4542305"/>
            <a:chExt cx="5706905" cy="2315695"/>
          </a:xfrm>
        </p:grpSpPr>
        <p:pic>
          <p:nvPicPr>
            <p:cNvPr id="12" name="图形 11">
              <a:extLst>
                <a:ext uri="{FF2B5EF4-FFF2-40B4-BE49-F238E27FC236}">
                  <a16:creationId xmlns:a16="http://schemas.microsoft.com/office/drawing/2014/main" id="{D417F387-8B10-C6CD-DF30-61A78EF02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541" y="5416157"/>
              <a:ext cx="1556536" cy="1441843"/>
            </a:xfrm>
            <a:prstGeom prst="rect">
              <a:avLst/>
            </a:prstGeom>
          </p:spPr>
        </p:pic>
        <p:pic>
          <p:nvPicPr>
            <p:cNvPr id="13" name="图形 12">
              <a:extLst>
                <a:ext uri="{FF2B5EF4-FFF2-40B4-BE49-F238E27FC236}">
                  <a16:creationId xmlns:a16="http://schemas.microsoft.com/office/drawing/2014/main" id="{DB2F0779-5B26-536D-D0E0-1E7AD5ADD6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6469" y="5416157"/>
              <a:ext cx="1351977" cy="1324386"/>
            </a:xfrm>
            <a:prstGeom prst="rect">
              <a:avLst/>
            </a:prstGeom>
          </p:spPr>
        </p:pic>
        <p:pic>
          <p:nvPicPr>
            <p:cNvPr id="14" name="图形 13">
              <a:extLst>
                <a:ext uri="{FF2B5EF4-FFF2-40B4-BE49-F238E27FC236}">
                  <a16:creationId xmlns:a16="http://schemas.microsoft.com/office/drawing/2014/main" id="{26D11175-9E24-9293-DBA6-83A5F0A440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0231" y="4542305"/>
              <a:ext cx="1324386" cy="1324386"/>
            </a:xfrm>
            <a:prstGeom prst="rect">
              <a:avLst/>
            </a:prstGeom>
          </p:spPr>
        </p:pic>
      </p:grpSp>
    </p:spTree>
    <p:extLst>
      <p:ext uri="{BB962C8B-B14F-4D97-AF65-F5344CB8AC3E}">
        <p14:creationId xmlns:p14="http://schemas.microsoft.com/office/powerpoint/2010/main" val="751628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FBB45-8C4A-9DE0-6FAE-B2475BB681D4}"/>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CCA4AFD7-E7EB-3DE1-449E-B58E75BBC798}"/>
              </a:ext>
            </a:extLst>
          </p:cNvPr>
          <p:cNvSpPr txBox="1"/>
          <p:nvPr/>
        </p:nvSpPr>
        <p:spPr>
          <a:xfrm>
            <a:off x="0" y="2277745"/>
            <a:ext cx="12192000" cy="825419"/>
          </a:xfrm>
          <a:prstGeom prst="rect">
            <a:avLst/>
          </a:prstGeom>
          <a:noFill/>
        </p:spPr>
        <p:txBody>
          <a:bodyPr wrap="square" rtlCol="0">
            <a:spAutoFit/>
          </a:bodyPr>
          <a:lstStyle/>
          <a:p>
            <a:pPr algn="ctr">
              <a:lnSpc>
                <a:spcPct val="150000"/>
              </a:lnSpc>
            </a:pPr>
            <a:r>
              <a:rPr lang="en-US" altLang="zh-CN"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2 </a:t>
            </a:r>
            <a:r>
              <a:rPr lang="zh-CN" altLang="en-US" sz="3600" b="1" dirty="0">
                <a:latin typeface="思源黑体 CN Bold" panose="020B0800000000000000" pitchFamily="34" charset="-122"/>
                <a:ea typeface="思源黑体 CN Bold" panose="020B0800000000000000" pitchFamily="34" charset="-122"/>
                <a:cs typeface="思源黑体 CN Bold" panose="020B0800000000000000" pitchFamily="34" charset="-122"/>
              </a:rPr>
              <a:t>项目效果展示</a:t>
            </a:r>
            <a:endParaRPr lang="zh-CN" altLang="en-US" sz="3600" b="1"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Tree>
    <p:extLst>
      <p:ext uri="{BB962C8B-B14F-4D97-AF65-F5344CB8AC3E}">
        <p14:creationId xmlns:p14="http://schemas.microsoft.com/office/powerpoint/2010/main" val="73156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1F68-4EC5-E57C-1BC9-3814807FD18D}"/>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70D39A2D-113A-B3FB-4CB5-B7E9B9561157}"/>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817BD71D-E8FA-AEAA-5D5D-2FA98F048ACC}"/>
              </a:ext>
            </a:extLst>
          </p:cNvPr>
          <p:cNvSpPr txBox="1"/>
          <p:nvPr/>
        </p:nvSpPr>
        <p:spPr>
          <a:xfrm>
            <a:off x="647747" y="1415909"/>
            <a:ext cx="3595779" cy="400110"/>
          </a:xfrm>
          <a:prstGeom prst="rect">
            <a:avLst/>
          </a:prstGeom>
          <a:noFill/>
        </p:spPr>
        <p:txBody>
          <a:bodyPr wrap="square" rtlCol="0">
            <a:spAutoFit/>
          </a:bodyPr>
          <a:lstStyle/>
          <a:p>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项目结构</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9937FFC-AC53-29AA-B4F3-BDCBA75637AB}"/>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4B3B1ED-8A6C-63EC-1F10-152F39F02BD5}"/>
              </a:ext>
            </a:extLst>
          </p:cNvPr>
          <p:cNvSpPr txBox="1"/>
          <p:nvPr/>
        </p:nvSpPr>
        <p:spPr>
          <a:xfrm>
            <a:off x="789063" y="2065926"/>
            <a:ext cx="10454904" cy="4194610"/>
          </a:xfrm>
          <a:prstGeom prst="rect">
            <a:avLst/>
          </a:prstGeom>
          <a:noFill/>
        </p:spPr>
        <p:txBody>
          <a:bodyPr wrap="square">
            <a:spAutoFit/>
          </a:bodyPr>
          <a:lstStyle/>
          <a:p>
            <a:pPr>
              <a:lnSpc>
                <a:spcPct val="150000"/>
              </a:lnSpc>
            </a:pPr>
            <a:r>
              <a:rPr lang="zh-CN" altLang="en-US" sz="2000" dirty="0"/>
              <a:t>从用户视角来看，项目主要分为两部分：</a:t>
            </a:r>
            <a:endParaRPr lang="en-US" altLang="zh-CN" sz="2000" dirty="0"/>
          </a:p>
          <a:p>
            <a:pPr marL="457200" indent="-457200">
              <a:lnSpc>
                <a:spcPct val="150000"/>
              </a:lnSpc>
              <a:buAutoNum type="arabicPeriod"/>
            </a:pPr>
            <a:r>
              <a:rPr lang="en-US" altLang="zh-CN" sz="2000" b="1" dirty="0"/>
              <a:t>GitHub </a:t>
            </a:r>
            <a:r>
              <a:rPr lang="zh-CN" altLang="en-US" sz="2000" b="1" dirty="0"/>
              <a:t>平台部分</a:t>
            </a:r>
            <a:endParaRPr lang="en-US" altLang="zh-CN" sz="2000" b="1" dirty="0"/>
          </a:p>
          <a:p>
            <a:pPr marL="800100" lvl="1" indent="-342900">
              <a:lnSpc>
                <a:spcPct val="150000"/>
              </a:lnSpc>
              <a:buFont typeface="Arial" panose="020B0604020202020204" pitchFamily="34" charset="0"/>
              <a:buChar char="•"/>
            </a:pPr>
            <a:r>
              <a:rPr lang="en-US" altLang="zh-CN" sz="2000" dirty="0"/>
              <a:t> GitHub</a:t>
            </a:r>
            <a:r>
              <a:rPr lang="zh-CN" altLang="en-US" sz="2000" dirty="0"/>
              <a:t>平台大模型相关</a:t>
            </a:r>
            <a:r>
              <a:rPr lang="en-US" altLang="zh-CN" sz="2000" dirty="0"/>
              <a:t>repo</a:t>
            </a:r>
            <a:r>
              <a:rPr lang="zh-CN" altLang="en-US" sz="2000" dirty="0"/>
              <a:t>的</a:t>
            </a:r>
            <a:r>
              <a:rPr lang="zh-CN" altLang="en-US" sz="2000" b="1" dirty="0"/>
              <a:t>数据大屏</a:t>
            </a:r>
            <a:endParaRPr lang="en-US" altLang="zh-CN" sz="2000" b="1" dirty="0"/>
          </a:p>
          <a:p>
            <a:pPr marL="457200" indent="-457200">
              <a:lnSpc>
                <a:spcPct val="150000"/>
              </a:lnSpc>
              <a:buAutoNum type="arabicPeriod"/>
            </a:pPr>
            <a:r>
              <a:rPr lang="en-US" altLang="zh-CN" sz="2000" b="1" dirty="0"/>
              <a:t>Hugging Face </a:t>
            </a:r>
            <a:r>
              <a:rPr lang="zh-CN" altLang="en-US" sz="2000" b="1" dirty="0"/>
              <a:t>平台部分</a:t>
            </a:r>
            <a:endParaRPr lang="en-US" altLang="zh-CN" sz="2000" b="1" dirty="0"/>
          </a:p>
          <a:p>
            <a:pPr marL="914400" lvl="1" indent="-457200">
              <a:lnSpc>
                <a:spcPct val="150000"/>
              </a:lnSpc>
              <a:buFont typeface="Arial" panose="020B0604020202020204" pitchFamily="34" charset="0"/>
              <a:buChar char="•"/>
            </a:pPr>
            <a:r>
              <a:rPr lang="en-US" altLang="zh-CN" sz="2000" dirty="0"/>
              <a:t>Hugging Face</a:t>
            </a:r>
            <a:r>
              <a:rPr lang="zh-CN" altLang="en-US" sz="2000" dirty="0"/>
              <a:t>大模型</a:t>
            </a:r>
            <a:r>
              <a:rPr lang="zh-CN" altLang="en-US" sz="2000" b="1" dirty="0"/>
              <a:t>影响力排行榜（</a:t>
            </a:r>
            <a:r>
              <a:rPr lang="en-US" altLang="zh-CN" sz="2000" b="1" dirty="0"/>
              <a:t>LLM Leaderboard</a:t>
            </a:r>
            <a:r>
              <a:rPr lang="zh-CN" altLang="en-US" sz="2000" b="1" dirty="0"/>
              <a:t>）</a:t>
            </a:r>
          </a:p>
          <a:p>
            <a:pPr marL="914400" lvl="1" indent="-457200">
              <a:lnSpc>
                <a:spcPct val="150000"/>
              </a:lnSpc>
              <a:buFont typeface="Arial" panose="020B0604020202020204" pitchFamily="34" charset="0"/>
              <a:buChar char="•"/>
            </a:pPr>
            <a:r>
              <a:rPr lang="en-US" altLang="zh-CN" sz="2000" dirty="0"/>
              <a:t>Hugging Face</a:t>
            </a:r>
            <a:r>
              <a:rPr lang="zh-CN" altLang="en-US" sz="2000" dirty="0"/>
              <a:t>大模型</a:t>
            </a:r>
            <a:r>
              <a:rPr lang="zh-CN" altLang="en-US" sz="2000" b="1" dirty="0"/>
              <a:t>生态网络图</a:t>
            </a:r>
          </a:p>
          <a:p>
            <a:pPr marL="914400" lvl="1" indent="-457200">
              <a:lnSpc>
                <a:spcPct val="150000"/>
              </a:lnSpc>
              <a:buFont typeface="Arial" panose="020B0604020202020204" pitchFamily="34" charset="0"/>
              <a:buChar char="•"/>
            </a:pPr>
            <a:r>
              <a:rPr lang="en-US" altLang="zh-CN" sz="2000" dirty="0"/>
              <a:t>Hugging Face</a:t>
            </a:r>
            <a:r>
              <a:rPr lang="zh-CN" altLang="en-US" sz="2000" dirty="0"/>
              <a:t>大模型</a:t>
            </a:r>
            <a:r>
              <a:rPr lang="zh-CN" altLang="en-US" sz="2000" b="1" dirty="0"/>
              <a:t>全局生态数据大屏</a:t>
            </a:r>
            <a:endParaRPr lang="en-US" altLang="zh-CN" sz="2000" b="1" dirty="0"/>
          </a:p>
          <a:p>
            <a:pPr>
              <a:lnSpc>
                <a:spcPct val="150000"/>
              </a:lnSpc>
            </a:pPr>
            <a:endParaRPr lang="en-US" altLang="zh-CN" sz="2000" dirty="0"/>
          </a:p>
          <a:p>
            <a:pPr>
              <a:lnSpc>
                <a:spcPct val="150000"/>
              </a:lnSpc>
            </a:pPr>
            <a:r>
              <a:rPr lang="zh-CN" altLang="en-US" sz="2000" dirty="0"/>
              <a:t>🚀快速体验：</a:t>
            </a:r>
            <a:r>
              <a:rPr lang="en-US" altLang="zh-CN" sz="2000" dirty="0">
                <a:hlinkClick r:id="rId2"/>
              </a:rPr>
              <a:t>LLM Eco Visual</a:t>
            </a:r>
            <a:r>
              <a:rPr lang="en-US" altLang="zh-CN" sz="2000" dirty="0"/>
              <a:t>(www.jettycoffee.cn) </a:t>
            </a:r>
          </a:p>
        </p:txBody>
      </p:sp>
    </p:spTree>
    <p:extLst>
      <p:ext uri="{BB962C8B-B14F-4D97-AF65-F5344CB8AC3E}">
        <p14:creationId xmlns:p14="http://schemas.microsoft.com/office/powerpoint/2010/main" val="373344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AF12E-7810-1752-0F68-10877AAE94D7}"/>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41F666D6-1FBA-472F-4DAF-7B9DB2DED774}"/>
              </a:ext>
            </a:extLst>
          </p:cNvPr>
          <p:cNvSpPr>
            <a:spLocks noGrp="1"/>
          </p:cNvSpPr>
          <p:nvPr>
            <p:ph type="ctrTitle"/>
          </p:nvPr>
        </p:nvSpPr>
        <p:spPr/>
        <p:txBody>
          <a:bodyPr/>
          <a:lstStyle/>
          <a:p>
            <a:r>
              <a:rPr lang="en-US" altLang="zh-CN" dirty="0"/>
              <a:t>2 </a:t>
            </a:r>
            <a:r>
              <a:rPr lang="zh-CN" altLang="en-US" dirty="0"/>
              <a:t>项目效果展示</a:t>
            </a:r>
          </a:p>
        </p:txBody>
      </p:sp>
      <p:sp>
        <p:nvSpPr>
          <p:cNvPr id="5" name="文本框 4">
            <a:extLst>
              <a:ext uri="{FF2B5EF4-FFF2-40B4-BE49-F238E27FC236}">
                <a16:creationId xmlns:a16="http://schemas.microsoft.com/office/drawing/2014/main" id="{A846D844-F19C-90C7-139B-F0421FCB0301}"/>
              </a:ext>
            </a:extLst>
          </p:cNvPr>
          <p:cNvSpPr txBox="1"/>
          <p:nvPr/>
        </p:nvSpPr>
        <p:spPr>
          <a:xfrm>
            <a:off x="647747" y="1415909"/>
            <a:ext cx="8806804"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2.0. Home Page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（快速访问：</a:t>
            </a:r>
            <a:r>
              <a:rPr lang="en-US" altLang="zh-CN" sz="2000" dirty="0">
                <a:hlinkClick r:id="rId2"/>
              </a:rPr>
              <a:t>LLM Eco Visual</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a:t>
            </a:r>
          </a:p>
        </p:txBody>
      </p:sp>
      <p:sp>
        <p:nvSpPr>
          <p:cNvPr id="6" name="矩形 5">
            <a:extLst>
              <a:ext uri="{FF2B5EF4-FFF2-40B4-BE49-F238E27FC236}">
                <a16:creationId xmlns:a16="http://schemas.microsoft.com/office/drawing/2014/main" id="{19024F57-CB4B-858B-A25C-D6CCE5F0BF00}"/>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2A171B9-3BD6-C0F4-3EBF-77E7A09D7B19}"/>
              </a:ext>
            </a:extLst>
          </p:cNvPr>
          <p:cNvPicPr>
            <a:picLocks noChangeAspect="1"/>
          </p:cNvPicPr>
          <p:nvPr/>
        </p:nvPicPr>
        <p:blipFill>
          <a:blip r:embed="rId3"/>
          <a:stretch>
            <a:fillRect/>
          </a:stretch>
        </p:blipFill>
        <p:spPr>
          <a:xfrm>
            <a:off x="2450235" y="1843064"/>
            <a:ext cx="7980423" cy="5009932"/>
          </a:xfrm>
          <a:prstGeom prst="rect">
            <a:avLst/>
          </a:prstGeom>
        </p:spPr>
      </p:pic>
    </p:spTree>
    <p:extLst>
      <p:ext uri="{BB962C8B-B14F-4D97-AF65-F5344CB8AC3E}">
        <p14:creationId xmlns:p14="http://schemas.microsoft.com/office/powerpoint/2010/main" val="408840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7B57-6E1D-9A8F-12BE-19233EFB2F9E}"/>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29736727-F911-6B0C-5BC9-EF1EF98F636A}"/>
              </a:ext>
            </a:extLst>
          </p:cNvPr>
          <p:cNvSpPr>
            <a:spLocks noGrp="1"/>
          </p:cNvSpPr>
          <p:nvPr>
            <p:ph type="ctrTitle"/>
          </p:nvPr>
        </p:nvSpPr>
        <p:spPr/>
        <p:txBody>
          <a:bodyPr/>
          <a:lstStyle/>
          <a:p>
            <a:r>
              <a:rPr lang="en-US" altLang="zh-CN" dirty="0"/>
              <a:t>2 </a:t>
            </a:r>
            <a:r>
              <a:rPr lang="zh-CN" altLang="en-US" dirty="0"/>
              <a:t>项目效果展示</a:t>
            </a:r>
          </a:p>
        </p:txBody>
      </p:sp>
      <p:sp>
        <p:nvSpPr>
          <p:cNvPr id="2" name="文本框 1">
            <a:extLst>
              <a:ext uri="{FF2B5EF4-FFF2-40B4-BE49-F238E27FC236}">
                <a16:creationId xmlns:a16="http://schemas.microsoft.com/office/drawing/2014/main" id="{9B5B3FA9-4ECE-F13A-34EE-EBAE1E76C819}"/>
              </a:ext>
            </a:extLst>
          </p:cNvPr>
          <p:cNvSpPr txBox="1"/>
          <p:nvPr/>
        </p:nvSpPr>
        <p:spPr>
          <a:xfrm>
            <a:off x="647747" y="1415909"/>
            <a:ext cx="8806804" cy="400110"/>
          </a:xfrm>
          <a:prstGeom prst="rect">
            <a:avLst/>
          </a:prstGeom>
          <a:noFill/>
        </p:spPr>
        <p:txBody>
          <a:bodyPr wrap="square" rtlCol="0">
            <a:spAutoFit/>
          </a:bodyPr>
          <a:lstStyle/>
          <a:p>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2.1. GitHub – </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单</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repo</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90204" pitchFamily="34" charset="0"/>
              </a:rPr>
              <a:t>数据大屏</a:t>
            </a:r>
            <a:endParaRPr lang="zh-CN" altLang="en-US"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803627E-0427-E483-9B99-57DF47A5E1B2}"/>
              </a:ext>
            </a:extLst>
          </p:cNvPr>
          <p:cNvSpPr/>
          <p:nvPr/>
        </p:nvSpPr>
        <p:spPr>
          <a:xfrm>
            <a:off x="789063" y="1843064"/>
            <a:ext cx="43940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形用户界面&#10;&#10;描述已自动生成">
            <a:extLst>
              <a:ext uri="{FF2B5EF4-FFF2-40B4-BE49-F238E27FC236}">
                <a16:creationId xmlns:a16="http://schemas.microsoft.com/office/drawing/2014/main" id="{0203046B-0BFF-AB1B-C55E-B3EEE75707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276" y="2155943"/>
            <a:ext cx="7756207" cy="4591650"/>
          </a:xfrm>
          <a:prstGeom prst="rect">
            <a:avLst/>
          </a:prstGeom>
        </p:spPr>
      </p:pic>
      <p:sp>
        <p:nvSpPr>
          <p:cNvPr id="9" name="文本框 8">
            <a:extLst>
              <a:ext uri="{FF2B5EF4-FFF2-40B4-BE49-F238E27FC236}">
                <a16:creationId xmlns:a16="http://schemas.microsoft.com/office/drawing/2014/main" id="{FE1B48FD-C308-EBBE-A01E-CD4E54A3A440}"/>
              </a:ext>
            </a:extLst>
          </p:cNvPr>
          <p:cNvSpPr txBox="1"/>
          <p:nvPr/>
        </p:nvSpPr>
        <p:spPr>
          <a:xfrm>
            <a:off x="652860" y="2190513"/>
            <a:ext cx="4398289" cy="234795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dirty="0"/>
              <a:t>项目基本信息查看</a:t>
            </a:r>
            <a:endParaRPr lang="en-US" altLang="zh-CN" sz="2000" b="1" dirty="0"/>
          </a:p>
          <a:p>
            <a:pPr marL="342900" indent="-342900">
              <a:lnSpc>
                <a:spcPct val="150000"/>
              </a:lnSpc>
              <a:buFont typeface="Arial" panose="020B0604020202020204" pitchFamily="34" charset="0"/>
              <a:buChar char="•"/>
            </a:pPr>
            <a:r>
              <a:rPr lang="zh-CN" altLang="en-US" sz="2000" b="1" dirty="0"/>
              <a:t>项目评分分析</a:t>
            </a:r>
            <a:endParaRPr lang="en-US" altLang="zh-CN" sz="2000" b="1" dirty="0"/>
          </a:p>
          <a:p>
            <a:pPr marL="342900" indent="-342900">
              <a:lnSpc>
                <a:spcPct val="150000"/>
              </a:lnSpc>
              <a:buFont typeface="Arial" panose="020B0604020202020204" pitchFamily="34" charset="0"/>
              <a:buChar char="•"/>
            </a:pPr>
            <a:r>
              <a:rPr lang="zh-CN" altLang="en-US" sz="2000" b="1" dirty="0"/>
              <a:t>项目指标时序图表</a:t>
            </a:r>
            <a:endParaRPr lang="en-US" altLang="zh-CN" sz="2000" b="1" dirty="0"/>
          </a:p>
          <a:p>
            <a:pPr>
              <a:lnSpc>
                <a:spcPct val="150000"/>
              </a:lnSpc>
            </a:pPr>
            <a:r>
              <a:rPr lang="zh-CN" altLang="en-US" sz="2000" b="1" dirty="0"/>
              <a:t>展示：</a:t>
            </a:r>
            <a:endParaRPr lang="en-US" altLang="zh-CN" sz="2000" b="1" dirty="0"/>
          </a:p>
          <a:p>
            <a:pPr marL="342900" indent="-342900">
              <a:lnSpc>
                <a:spcPct val="150000"/>
              </a:lnSpc>
              <a:buFont typeface="Arial" panose="020B0604020202020204" pitchFamily="34" charset="0"/>
              <a:buChar char="•"/>
            </a:pPr>
            <a:r>
              <a:rPr lang="en-US" altLang="zh-CN" sz="2000" b="1" dirty="0"/>
              <a:t>GitHub</a:t>
            </a:r>
            <a:r>
              <a:rPr lang="zh-CN" altLang="en-US" sz="2000" b="1" dirty="0"/>
              <a:t>数据大屏交互展示</a:t>
            </a:r>
            <a:endParaRPr lang="en-US" altLang="zh-CN" sz="2000" b="1" dirty="0"/>
          </a:p>
        </p:txBody>
      </p:sp>
    </p:spTree>
    <p:extLst>
      <p:ext uri="{BB962C8B-B14F-4D97-AF65-F5344CB8AC3E}">
        <p14:creationId xmlns:p14="http://schemas.microsoft.com/office/powerpoint/2010/main" val="2583649529"/>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1430</Words>
  <Application>Microsoft Office PowerPoint</Application>
  <PresentationFormat>宽屏</PresentationFormat>
  <Paragraphs>134</Paragraphs>
  <Slides>25</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Source Han Sans CN Medium</vt:lpstr>
      <vt:lpstr>Source Han Sans CN Normal</vt:lpstr>
      <vt:lpstr>等线</vt:lpstr>
      <vt:lpstr>思源黑体 CN Bold</vt:lpstr>
      <vt:lpstr>思源黑体 CN Normal</vt:lpstr>
      <vt:lpstr>宋体</vt:lpstr>
      <vt:lpstr>微软雅黑</vt:lpstr>
      <vt:lpstr>Arial</vt:lpstr>
      <vt:lpstr>Calibri</vt:lpstr>
      <vt:lpstr>WPS</vt:lpstr>
      <vt:lpstr>PowerPoint 演示文稿</vt:lpstr>
      <vt:lpstr>PowerPoint 演示文稿</vt:lpstr>
      <vt:lpstr>PowerPoint 演示文稿</vt:lpstr>
      <vt:lpstr>1 需求洞察</vt:lpstr>
      <vt:lpstr>1 需求洞察</vt:lpstr>
      <vt:lpstr>PowerPoint 演示文稿</vt:lpstr>
      <vt:lpstr>2 项目效果展示</vt:lpstr>
      <vt:lpstr>2 项目效果展示</vt:lpstr>
      <vt:lpstr>2 项目效果展示</vt:lpstr>
      <vt:lpstr>2 项目效果展示</vt:lpstr>
      <vt:lpstr>2 项目效果展示</vt:lpstr>
      <vt:lpstr>2 项目效果展示</vt:lpstr>
      <vt:lpstr>2 项目效果展示</vt:lpstr>
      <vt:lpstr>2 项目效果展示</vt:lpstr>
      <vt:lpstr>PowerPoint 演示文稿</vt:lpstr>
      <vt:lpstr>3 项目技术细节</vt:lpstr>
      <vt:lpstr>3 项目技术细节</vt:lpstr>
      <vt:lpstr>3 项目技术细节</vt:lpstr>
      <vt:lpstr>3 项目技术细节</vt:lpstr>
      <vt:lpstr>3 项目技术细节</vt:lpstr>
      <vt:lpstr>PowerPoint 演示文稿</vt:lpstr>
      <vt:lpstr>4 应用价值</vt:lpstr>
      <vt:lpstr>4 应用价值</vt:lpstr>
      <vt:lpstr>4 应用价值</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李佳亮</dc:creator>
  <cp:lastModifiedBy>佳亮 李</cp:lastModifiedBy>
  <cp:revision>23</cp:revision>
  <dcterms:created xsi:type="dcterms:W3CDTF">2025-01-03T10:28:39Z</dcterms:created>
  <dcterms:modified xsi:type="dcterms:W3CDTF">2025-01-14T04:51:57Z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2052-6.14.0.8924</vt:lpwstr>
  </property>
  <property fmtid="{D5CDD505-2E9C-101B-9397-08002B2CF9AE}" pid="3" name="ICV">
    <vt:lpwstr>230D5570A7C30D8CACBB7767A4434F20_43</vt:lpwstr>
  </property>
</Properties>
</file>